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6" r:id="rId2"/>
    <p:sldId id="273" r:id="rId3"/>
    <p:sldId id="267" r:id="rId4"/>
    <p:sldId id="268" r:id="rId5"/>
    <p:sldId id="269" r:id="rId6"/>
    <p:sldId id="270" r:id="rId7"/>
    <p:sldId id="261" r:id="rId8"/>
    <p:sldId id="271" r:id="rId9"/>
    <p:sldId id="257" r:id="rId10"/>
    <p:sldId id="272" r:id="rId11"/>
    <p:sldId id="258" r:id="rId12"/>
    <p:sldId id="260" r:id="rId13"/>
    <p:sldId id="259" r:id="rId14"/>
  </p:sldIdLst>
  <p:sldSz cx="13817600" cy="7772400"/>
  <p:notesSz cx="6858000" cy="9144000"/>
  <p:defaultTextStyle>
    <a:defPPr>
      <a:defRPr lang="en-US"/>
    </a:defPPr>
    <a:lvl1pPr marL="0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1pPr>
    <a:lvl2pPr marL="509292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2pPr>
    <a:lvl3pPr marL="1018586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3pPr>
    <a:lvl4pPr marL="1527879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4pPr>
    <a:lvl5pPr marL="2037173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5pPr>
    <a:lvl6pPr marL="2546466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3055758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3565052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4074344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48" userDrawn="1">
          <p15:clr>
            <a:srgbClr val="A4A3A4"/>
          </p15:clr>
        </p15:guide>
        <p15:guide id="2" pos="435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7F7F"/>
    <a:srgbClr val="092529"/>
    <a:srgbClr val="1E4D2B"/>
    <a:srgbClr val="C10065"/>
    <a:srgbClr val="CC006A"/>
    <a:srgbClr val="404140"/>
    <a:srgbClr val="DAD490"/>
    <a:srgbClr val="E1963E"/>
    <a:srgbClr val="E57D30"/>
    <a:srgbClr val="55A8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314" autoAdjust="0"/>
    <p:restoredTop sz="95994" autoAdjust="0"/>
  </p:normalViewPr>
  <p:slideViewPr>
    <p:cSldViewPr snapToGrid="0" snapToObjects="1">
      <p:cViewPr varScale="1">
        <p:scale>
          <a:sx n="113" d="100"/>
          <a:sy n="113" d="100"/>
        </p:scale>
        <p:origin x="888" y="184"/>
      </p:cViewPr>
      <p:guideLst>
        <p:guide orient="horz" pos="2448"/>
        <p:guide pos="435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9" d="100"/>
        <a:sy n="59" d="100"/>
      </p:scale>
      <p:origin x="0" y="0"/>
    </p:cViewPr>
  </p:sorterViewPr>
  <p:notesViewPr>
    <p:cSldViewPr snapToGrid="0" snapToObjects="1">
      <p:cViewPr varScale="1">
        <p:scale>
          <a:sx n="97" d="100"/>
          <a:sy n="97" d="100"/>
        </p:scale>
        <p:origin x="4328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7E51A5-B478-1E40-8CBB-0DAA8831E99D}" type="datetimeFigureOut">
              <a:rPr lang="en-US" smtClean="0"/>
              <a:t>9/13/21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AAD578-DED7-9640-8F31-2B6A02B2A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7782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tiff>
</file>

<file path=ppt/media/image12.jpg>
</file>

<file path=ppt/media/image13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ED587F-861E-6740-9643-E3DDAE89B8D6}" type="datetimeFigureOut">
              <a:rPr lang="en-US" smtClean="0"/>
              <a:t>9/13/21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032F50-0B60-B34B-8422-4E195A5AE2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5432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7d2e9eca0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7d2e9eca0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983436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7d2e9eca02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7d2e9eca02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040048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7d2e9eca02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7d2e9eca02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846935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7d2e9eca02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7d2e9eca02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828800" lvl="3" indent="-2984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–"/>
            </a:pPr>
            <a:r>
              <a:rPr lang="en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Were not encouraged to be innovative or explorers</a:t>
            </a:r>
            <a:endParaRPr dirty="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2286000" lvl="4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»"/>
            </a:pPr>
            <a:r>
              <a:rPr lang="en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Males  - 2452 yards</a:t>
            </a:r>
            <a:endParaRPr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2286000" lvl="4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»"/>
            </a:pPr>
            <a:r>
              <a:rPr lang="en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Females - 959 yards</a:t>
            </a:r>
            <a:endParaRPr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2286000" lvl="4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»"/>
            </a:pPr>
            <a:r>
              <a:rPr lang="en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1968 study of how mothers treat children</a:t>
            </a:r>
            <a:endParaRPr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933503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7d2e9eca02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7d2e9eca02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912877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032F50-0B60-B34B-8422-4E195A5AE2C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4065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Dots CS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16" r="52955" b="10580"/>
          <a:stretch/>
        </p:blipFill>
        <p:spPr>
          <a:xfrm>
            <a:off x="7816145" y="1"/>
            <a:ext cx="6001456" cy="7772400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28075" y="2695562"/>
            <a:ext cx="12561453" cy="203132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699614" indent="0">
              <a:buNone/>
              <a:defRPr sz="5495">
                <a:solidFill>
                  <a:schemeClr val="bg1"/>
                </a:solidFill>
                <a:latin typeface="+mj-lt"/>
              </a:defRPr>
            </a:lvl2pPr>
            <a:lvl3pPr marL="1399233" indent="0">
              <a:buNone/>
              <a:defRPr sz="5495">
                <a:solidFill>
                  <a:schemeClr val="bg1"/>
                </a:solidFill>
                <a:latin typeface="+mj-lt"/>
              </a:defRPr>
            </a:lvl3pPr>
            <a:lvl4pPr marL="2098847" indent="0">
              <a:buNone/>
              <a:defRPr sz="5495">
                <a:solidFill>
                  <a:schemeClr val="bg1"/>
                </a:solidFill>
                <a:latin typeface="+mj-lt"/>
              </a:defRPr>
            </a:lvl4pPr>
            <a:lvl5pPr marL="2798465" indent="0">
              <a:buNone/>
              <a:defRPr sz="5495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628074" y="5369311"/>
            <a:ext cx="12561452" cy="472185"/>
          </a:xfrm>
        </p:spPr>
        <p:txBody>
          <a:bodyPr>
            <a:sp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699614" indent="0">
              <a:buNone/>
              <a:defRPr/>
            </a:lvl2pPr>
            <a:lvl3pPr marL="1399233" indent="0">
              <a:buNone/>
              <a:defRPr/>
            </a:lvl3pPr>
            <a:lvl4pPr marL="2098847" indent="0">
              <a:buNone/>
              <a:defRPr/>
            </a:lvl4pPr>
            <a:lvl5pPr marL="2798465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729343" y="5122227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7882" y="6733969"/>
            <a:ext cx="3520440" cy="787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530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445328" y="2799373"/>
            <a:ext cx="9744199" cy="1015663"/>
          </a:xfrm>
          <a:prstGeom prst="rect">
            <a:avLst/>
          </a:prstGeom>
        </p:spPr>
        <p:txBody>
          <a:bodyPr vert="horz" wrap="square" lIns="91440" tIns="91440" rIns="91440" bIns="91440" rtlCol="0" anchor="b" anchorCtr="0">
            <a:spAutoFit/>
          </a:bodyPr>
          <a:lstStyle/>
          <a:p>
            <a:r>
              <a:rPr lang="en-US" dirty="0"/>
              <a:t>Section Header Goes Here</a:t>
            </a:r>
          </a:p>
        </p:txBody>
      </p:sp>
      <p:sp>
        <p:nvSpPr>
          <p:cNvPr id="4" name="Text Placeholder 24"/>
          <p:cNvSpPr>
            <a:spLocks noGrp="1"/>
          </p:cNvSpPr>
          <p:nvPr>
            <p:ph type="body" sz="quarter" idx="10" hasCustomPrompt="1"/>
          </p:nvPr>
        </p:nvSpPr>
        <p:spPr>
          <a:xfrm>
            <a:off x="3445328" y="4381997"/>
            <a:ext cx="9744199" cy="486543"/>
          </a:xfrm>
        </p:spPr>
        <p:txBody>
          <a:bodyPr wrap="square">
            <a:spAutoFit/>
          </a:bodyPr>
          <a:lstStyle>
            <a:lvl1pPr marL="0" indent="0">
              <a:buNone/>
              <a:defRPr baseline="0"/>
            </a:lvl1pPr>
          </a:lstStyle>
          <a:p>
            <a:pPr lvl="0"/>
            <a:r>
              <a:rPr lang="en-US" dirty="0"/>
              <a:t>Section subhead goes here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31" t="28562" b="11534"/>
          <a:stretch/>
        </p:blipFill>
        <p:spPr>
          <a:xfrm>
            <a:off x="0" y="1"/>
            <a:ext cx="2572933" cy="777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004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036701" y="2797385"/>
            <a:ext cx="9744199" cy="1015663"/>
          </a:xfrm>
          <a:prstGeom prst="rect">
            <a:avLst/>
          </a:prstGeom>
        </p:spPr>
        <p:txBody>
          <a:bodyPr vert="horz" wrap="square" lIns="91440" tIns="91440" rIns="91440" bIns="91440" rtlCol="0" anchor="ctr" anchorCtr="0">
            <a:spAutoFit/>
          </a:bodyPr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“Quote Goes Here.”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1" t="28562" r="1" b="57447"/>
          <a:stretch/>
        </p:blipFill>
        <p:spPr>
          <a:xfrm>
            <a:off x="246888" y="6034881"/>
            <a:ext cx="13267944" cy="1883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4049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4"/>
          <p:cNvSpPr>
            <a:spLocks noGrp="1"/>
          </p:cNvSpPr>
          <p:nvPr>
            <p:ph type="body" sz="quarter" idx="10" hasCustomPrompt="1"/>
          </p:nvPr>
        </p:nvSpPr>
        <p:spPr>
          <a:xfrm>
            <a:off x="742950" y="2728873"/>
            <a:ext cx="3604654" cy="627864"/>
          </a:xfrm>
        </p:spPr>
        <p:txBody>
          <a:bodyPr wrap="square" numCol="1" anchor="ctr" anchorCtr="0">
            <a:spAutoFit/>
          </a:bodyPr>
          <a:lstStyle>
            <a:lvl1pPr marL="0" indent="0" algn="ctr">
              <a:buNone/>
              <a:defRPr sz="2400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Text Goes Here</a:t>
            </a:r>
          </a:p>
        </p:txBody>
      </p:sp>
      <p:grpSp>
        <p:nvGrpSpPr>
          <p:cNvPr id="6" name="Group 5"/>
          <p:cNvGrpSpPr/>
          <p:nvPr userDrawn="1"/>
        </p:nvGrpSpPr>
        <p:grpSpPr>
          <a:xfrm>
            <a:off x="0" y="6796748"/>
            <a:ext cx="13817600" cy="617143"/>
            <a:chOff x="0" y="6739600"/>
            <a:chExt cx="13817600" cy="617143"/>
          </a:xfrm>
        </p:grpSpPr>
        <p:pic>
          <p:nvPicPr>
            <p:cNvPr id="5" name="Picture 4"/>
            <p:cNvPicPr>
              <a:picLocks noChangeAspect="1"/>
            </p:cNvPicPr>
            <p:nvPr userDrawn="1"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0" y="6778192"/>
              <a:ext cx="6449921" cy="539962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 userDrawn="1"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7367679" y="6778192"/>
              <a:ext cx="6449921" cy="539962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00229" y="6739600"/>
              <a:ext cx="617143" cy="617143"/>
            </a:xfrm>
            <a:prstGeom prst="rect">
              <a:avLst/>
            </a:prstGeom>
          </p:spPr>
        </p:pic>
      </p:grpSp>
      <p:sp>
        <p:nvSpPr>
          <p:cNvPr id="14" name="Text Placeholder 24"/>
          <p:cNvSpPr>
            <a:spLocks noGrp="1"/>
          </p:cNvSpPr>
          <p:nvPr>
            <p:ph type="body" sz="quarter" idx="11" hasCustomPrompt="1"/>
          </p:nvPr>
        </p:nvSpPr>
        <p:spPr>
          <a:xfrm>
            <a:off x="5106473" y="2728873"/>
            <a:ext cx="3604654" cy="627864"/>
          </a:xfrm>
        </p:spPr>
        <p:txBody>
          <a:bodyPr wrap="square" numCol="1" anchor="ctr" anchorCtr="0">
            <a:spAutoFit/>
          </a:bodyPr>
          <a:lstStyle>
            <a:lvl1pPr marL="0" indent="0" algn="ctr">
              <a:buNone/>
              <a:defRPr sz="2400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Text Goes Here</a:t>
            </a:r>
          </a:p>
        </p:txBody>
      </p:sp>
      <p:sp>
        <p:nvSpPr>
          <p:cNvPr id="15" name="Text Placeholder 24"/>
          <p:cNvSpPr>
            <a:spLocks noGrp="1"/>
          </p:cNvSpPr>
          <p:nvPr>
            <p:ph type="body" sz="quarter" idx="12" hasCustomPrompt="1"/>
          </p:nvPr>
        </p:nvSpPr>
        <p:spPr>
          <a:xfrm>
            <a:off x="9469996" y="2728873"/>
            <a:ext cx="3604654" cy="627864"/>
          </a:xfrm>
        </p:spPr>
        <p:txBody>
          <a:bodyPr wrap="square" numCol="1" anchor="ctr" anchorCtr="0">
            <a:spAutoFit/>
          </a:bodyPr>
          <a:lstStyle>
            <a:lvl1pPr marL="0" indent="0" algn="ctr">
              <a:buNone/>
              <a:defRPr sz="2400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Text Goes Here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and Green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77724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2" name="Rectangle 1"/>
          <p:cNvSpPr/>
          <p:nvPr userDrawn="1"/>
        </p:nvSpPr>
        <p:spPr>
          <a:xfrm>
            <a:off x="9144000" y="0"/>
            <a:ext cx="4673600" cy="77724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9560560" y="2842090"/>
            <a:ext cx="3840480" cy="533740"/>
          </a:xfrm>
          <a:prstGeom prst="rect">
            <a:avLst/>
          </a:prstGeom>
        </p:spPr>
        <p:txBody>
          <a:bodyPr vert="horz" wrap="square" lIns="101858" tIns="50929" rIns="101858" bIns="50929" rtlCol="0" anchor="b" anchorCtr="0">
            <a:spAutoFit/>
          </a:bodyPr>
          <a:lstStyle>
            <a:lvl1pPr algn="ctr"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Copy Goes Here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9560560" y="3886200"/>
            <a:ext cx="3840480" cy="500458"/>
          </a:xfrm>
        </p:spPr>
        <p:txBody>
          <a:bodyPr wrap="square">
            <a:spAutoFit/>
          </a:bodyPr>
          <a:lstStyle>
            <a:lvl1pPr marL="0" indent="0" algn="ctr">
              <a:lnSpc>
                <a:spcPct val="114000"/>
              </a:lnSpc>
              <a:buNone/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Supporting text goes here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32416" y="6948176"/>
            <a:ext cx="488944" cy="488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993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hot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621745" y="982462"/>
            <a:ext cx="4862405" cy="1661993"/>
          </a:xfrm>
        </p:spPr>
        <p:txBody>
          <a:bodyPr anchor="t" anchorCtr="0"/>
          <a:lstStyle>
            <a:lvl1pPr>
              <a:defRPr sz="4800"/>
            </a:lvl1pPr>
          </a:lstStyle>
          <a:p>
            <a:r>
              <a:rPr lang="en-US" dirty="0"/>
              <a:t>Headline Copy Goes Here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621745" y="3052261"/>
            <a:ext cx="4862404" cy="1975926"/>
          </a:xfrm>
        </p:spPr>
        <p:txBody>
          <a:bodyPr/>
          <a:lstStyle>
            <a:lvl1pPr>
              <a:defRPr>
                <a:solidFill>
                  <a:srgbClr val="092529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Picture Placeholder 9"/>
          <p:cNvSpPr>
            <a:spLocks noGrp="1"/>
          </p:cNvSpPr>
          <p:nvPr>
            <p:ph type="pic" sz="quarter" idx="13" hasCustomPrompt="1"/>
          </p:nvPr>
        </p:nvSpPr>
        <p:spPr>
          <a:xfrm>
            <a:off x="6105893" y="0"/>
            <a:ext cx="7711707" cy="77724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3A2D58C-F1E7-2C4F-8CE9-F5D5E5E4D827}"/>
              </a:ext>
            </a:extLst>
          </p:cNvPr>
          <p:cNvSpPr/>
          <p:nvPr userDrawn="1"/>
        </p:nvSpPr>
        <p:spPr>
          <a:xfrm>
            <a:off x="0" y="7372351"/>
            <a:ext cx="13817600" cy="40004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7015BA8-AF5B-B142-AFA9-18BB34B0C58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257" y="7372352"/>
            <a:ext cx="1788557" cy="40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799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hoto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33452" y="982462"/>
            <a:ext cx="4862405" cy="1661993"/>
          </a:xfrm>
        </p:spPr>
        <p:txBody>
          <a:bodyPr anchor="t" anchorCtr="0"/>
          <a:lstStyle>
            <a:lvl1pPr>
              <a:defRPr sz="4800"/>
            </a:lvl1pPr>
          </a:lstStyle>
          <a:p>
            <a:r>
              <a:rPr lang="en-US" dirty="0"/>
              <a:t>Headline Copy Goes Here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33452" y="3052261"/>
            <a:ext cx="4862404" cy="1975926"/>
          </a:xfrm>
        </p:spPr>
        <p:txBody>
          <a:bodyPr/>
          <a:lstStyle>
            <a:lvl1pPr>
              <a:defRPr>
                <a:solidFill>
                  <a:srgbClr val="092529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 hasCustomPrompt="1"/>
          </p:nvPr>
        </p:nvSpPr>
        <p:spPr>
          <a:xfrm>
            <a:off x="2" y="0"/>
            <a:ext cx="7711707" cy="77724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03417E2-5A79-F04D-8FCD-8556C2E6AF42}"/>
              </a:ext>
            </a:extLst>
          </p:cNvPr>
          <p:cNvSpPr/>
          <p:nvPr userDrawn="1"/>
        </p:nvSpPr>
        <p:spPr>
          <a:xfrm>
            <a:off x="0" y="7372351"/>
            <a:ext cx="13817600" cy="40004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AF1CC3-AA21-684F-9E71-1EFCBAE990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257" y="7372352"/>
            <a:ext cx="1788557" cy="40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078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and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3817600" cy="64008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1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00424" y="6654703"/>
            <a:ext cx="13016751" cy="779320"/>
          </a:xfrm>
          <a:prstGeom prst="rect">
            <a:avLst/>
          </a:prstGeom>
        </p:spPr>
        <p:txBody>
          <a:bodyPr vert="horz" wrap="square" lIns="101858" tIns="50929" rIns="101858" bIns="50929" rtlCol="0" anchor="t" anchorCtr="0">
            <a:spAutoFit/>
          </a:bodyPr>
          <a:lstStyle>
            <a:lvl1pPr>
              <a:defRPr sz="4396"/>
            </a:lvl1pPr>
          </a:lstStyle>
          <a:p>
            <a:r>
              <a:rPr lang="en-US" dirty="0"/>
              <a:t>Headline Copy Here</a:t>
            </a:r>
          </a:p>
        </p:txBody>
      </p:sp>
    </p:spTree>
    <p:extLst>
      <p:ext uri="{BB962C8B-B14F-4D97-AF65-F5344CB8AC3E}">
        <p14:creationId xmlns:p14="http://schemas.microsoft.com/office/powerpoint/2010/main" val="275459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3817600" cy="77724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to insert photo</a:t>
            </a:r>
          </a:p>
        </p:txBody>
      </p:sp>
    </p:spTree>
    <p:extLst>
      <p:ext uri="{BB962C8B-B14F-4D97-AF65-F5344CB8AC3E}">
        <p14:creationId xmlns:p14="http://schemas.microsoft.com/office/powerpoint/2010/main" val="643642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/>
          </p:nvPr>
        </p:nvSpPr>
        <p:spPr>
          <a:xfrm>
            <a:off x="9150030" y="2317590"/>
            <a:ext cx="4039498" cy="1286510"/>
          </a:xfrm>
          <a:prstGeom prst="rect">
            <a:avLst/>
          </a:prstGeom>
        </p:spPr>
        <p:txBody>
          <a:bodyPr vert="horz" wrap="square" lIns="101858" tIns="50929" rIns="101858" bIns="50929" rtlCol="0" anchor="t" anchorCtr="0">
            <a:spAutoFit/>
          </a:bodyPr>
          <a:lstStyle>
            <a:lvl1pPr>
              <a:defRPr sz="384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9150030" y="3729514"/>
            <a:ext cx="4039498" cy="468975"/>
          </a:xfrm>
        </p:spPr>
        <p:txBody>
          <a:bodyPr wrap="square">
            <a:spAutoFit/>
          </a:bodyPr>
          <a:lstStyle>
            <a:lvl1pPr marL="0" indent="0" algn="l">
              <a:lnSpc>
                <a:spcPct val="114000"/>
              </a:lnSpc>
              <a:buNone/>
              <a:defRPr>
                <a:solidFill>
                  <a:srgbClr val="092529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hart Placeholder 2"/>
          <p:cNvSpPr>
            <a:spLocks noGrp="1"/>
          </p:cNvSpPr>
          <p:nvPr>
            <p:ph type="chart" sz="quarter" idx="12" hasCustomPrompt="1"/>
          </p:nvPr>
        </p:nvSpPr>
        <p:spPr>
          <a:xfrm>
            <a:off x="1269232" y="1443039"/>
            <a:ext cx="6863004" cy="4996263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chart</a:t>
            </a:r>
          </a:p>
        </p:txBody>
      </p:sp>
      <p:grpSp>
        <p:nvGrpSpPr>
          <p:cNvPr id="5" name="Group 4"/>
          <p:cNvGrpSpPr/>
          <p:nvPr userDrawn="1"/>
        </p:nvGrpSpPr>
        <p:grpSpPr>
          <a:xfrm>
            <a:off x="0" y="7372350"/>
            <a:ext cx="13817600" cy="400052"/>
            <a:chOff x="0" y="7372350"/>
            <a:chExt cx="13817600" cy="400052"/>
          </a:xfrm>
        </p:grpSpPr>
        <p:sp>
          <p:nvSpPr>
            <p:cNvPr id="6" name="Rectangle 5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8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7024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1935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Dots UnitI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16" r="52955" b="10580"/>
          <a:stretch/>
        </p:blipFill>
        <p:spPr>
          <a:xfrm>
            <a:off x="7816145" y="1"/>
            <a:ext cx="6001456" cy="7772400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28075" y="2695562"/>
            <a:ext cx="12561453" cy="203132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699614" indent="0">
              <a:buNone/>
              <a:defRPr sz="5495">
                <a:solidFill>
                  <a:schemeClr val="bg1"/>
                </a:solidFill>
                <a:latin typeface="+mj-lt"/>
              </a:defRPr>
            </a:lvl2pPr>
            <a:lvl3pPr marL="1399233" indent="0">
              <a:buNone/>
              <a:defRPr sz="5495">
                <a:solidFill>
                  <a:schemeClr val="bg1"/>
                </a:solidFill>
                <a:latin typeface="+mj-lt"/>
              </a:defRPr>
            </a:lvl3pPr>
            <a:lvl4pPr marL="2098847" indent="0">
              <a:buNone/>
              <a:defRPr sz="5495">
                <a:solidFill>
                  <a:schemeClr val="bg1"/>
                </a:solidFill>
                <a:latin typeface="+mj-lt"/>
              </a:defRPr>
            </a:lvl4pPr>
            <a:lvl5pPr marL="2798465" indent="0">
              <a:buNone/>
              <a:defRPr sz="5495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628074" y="5369311"/>
            <a:ext cx="12561452" cy="472185"/>
          </a:xfrm>
        </p:spPr>
        <p:txBody>
          <a:bodyPr>
            <a:sp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699614" indent="0">
              <a:buNone/>
              <a:defRPr/>
            </a:lvl2pPr>
            <a:lvl3pPr marL="1399233" indent="0">
              <a:buNone/>
              <a:defRPr/>
            </a:lvl3pPr>
            <a:lvl4pPr marL="2098847" indent="0">
              <a:buNone/>
              <a:defRPr/>
            </a:lvl4pPr>
            <a:lvl5pPr marL="2798465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729343" y="5122227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9986681" y="6869532"/>
            <a:ext cx="3202843" cy="512064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6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Unit Identifier here (.</a:t>
            </a:r>
            <a:r>
              <a:rPr lang="en-US" dirty="0" err="1"/>
              <a:t>png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657861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>
          <a:xfrm>
            <a:off x="0" y="7372350"/>
            <a:ext cx="13817600" cy="400052"/>
            <a:chOff x="0" y="7372350"/>
            <a:chExt cx="13817600" cy="400052"/>
          </a:xfrm>
        </p:grpSpPr>
        <p:sp>
          <p:nvSpPr>
            <p:cNvPr id="6" name="Rectangle 5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8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Gree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7976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Green Dot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 userDrawn="1"/>
        </p:nvSpPr>
        <p:spPr>
          <a:xfrm>
            <a:off x="729343" y="4199229"/>
            <a:ext cx="12561453" cy="1107996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>
            <a:lvl1pPr algn="l" defTabSz="509292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sz="6000" b="0" i="0" dirty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rPr>
              <a:t>Thank you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40" r="31394"/>
          <a:stretch/>
        </p:blipFill>
        <p:spPr>
          <a:xfrm>
            <a:off x="8406691" y="0"/>
            <a:ext cx="5410909" cy="7566210"/>
          </a:xfrm>
          <a:prstGeom prst="rect">
            <a:avLst/>
          </a:prstGeom>
        </p:spPr>
      </p:pic>
      <p:cxnSp>
        <p:nvCxnSpPr>
          <p:cNvPr id="13" name="Straight Connector 12"/>
          <p:cNvCxnSpPr/>
          <p:nvPr userDrawn="1"/>
        </p:nvCxnSpPr>
        <p:spPr>
          <a:xfrm>
            <a:off x="881743" y="5936778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239" y="6320940"/>
            <a:ext cx="3520440" cy="787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827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Green Ram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 userDrawn="1"/>
        </p:nvSpPr>
        <p:spPr>
          <a:xfrm>
            <a:off x="729343" y="4199229"/>
            <a:ext cx="12561453" cy="1107996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>
            <a:lvl1pPr algn="l" defTabSz="509292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sz="6000" b="0" i="0" dirty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rPr>
              <a:t>Thank you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881743" y="5936778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239" y="6320940"/>
            <a:ext cx="3520440" cy="78742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3" cstate="hqprint">
            <a:alphaModFix amt="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710" r="30639" b="6933"/>
          <a:stretch/>
        </p:blipFill>
        <p:spPr>
          <a:xfrm>
            <a:off x="6937515" y="-1"/>
            <a:ext cx="6880085" cy="777240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 userDrawn="1"/>
        </p:nvSpPr>
        <p:spPr>
          <a:xfrm>
            <a:off x="729343" y="4198802"/>
            <a:ext cx="12561453" cy="1107996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>
            <a:lvl1pPr algn="l" defTabSz="509292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sz="6000" b="0" i="0" dirty="0">
                <a:solidFill>
                  <a:schemeClr val="tx2"/>
                </a:solidFill>
                <a:latin typeface="Vitesse Light" charset="0"/>
                <a:ea typeface="Vitesse Light" charset="0"/>
                <a:cs typeface="Vitesse Light" charset="0"/>
              </a:rPr>
              <a:t>Thank you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881743" y="5936351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239" y="6320941"/>
            <a:ext cx="3520440" cy="787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660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1_Title and Content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14"/>
          <p:cNvGrpSpPr/>
          <p:nvPr/>
        </p:nvGrpSpPr>
        <p:grpSpPr>
          <a:xfrm>
            <a:off x="0" y="7372875"/>
            <a:ext cx="13849756" cy="400074"/>
            <a:chOff x="0" y="7372350"/>
            <a:chExt cx="13817700" cy="400053"/>
          </a:xfrm>
        </p:grpSpPr>
        <p:sp>
          <p:nvSpPr>
            <p:cNvPr id="55" name="Google Shape;55;p14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64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56" name="Google Shape;56;p14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7" name="Google Shape;57;p14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64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58" name="Google Shape;58;p14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9" name="Google Shape;59;p14"/>
          <p:cNvSpPr txBox="1">
            <a:spLocks noGrp="1"/>
          </p:cNvSpPr>
          <p:nvPr>
            <p:ph type="title"/>
          </p:nvPr>
        </p:nvSpPr>
        <p:spPr>
          <a:xfrm>
            <a:off x="628075" y="751389"/>
            <a:ext cx="12561413" cy="1015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544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body" idx="1"/>
          </p:nvPr>
        </p:nvSpPr>
        <p:spPr>
          <a:xfrm>
            <a:off x="628075" y="1920725"/>
            <a:ext cx="12561413" cy="2015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690875" marR="0" lvl="0" indent="-460583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  <a:defRPr sz="1813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1381750" marR="0" lvl="1" indent="-450988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2072625" marR="0" lvl="2" indent="-450988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•"/>
              <a:defRPr sz="1662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2763500" marR="0" lvl="3" indent="-450988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3454375" marR="0" lvl="4" indent="-450988" algn="l" rtl="0">
              <a:spcBef>
                <a:spcPts val="604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»"/>
              <a:defRPr sz="1662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4145250" marR="0" lvl="5" indent="-537347" algn="l" rtl="0">
              <a:spcBef>
                <a:spcPts val="604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4836124" marR="0" lvl="6" indent="-537347" algn="l" rtl="0">
              <a:spcBef>
                <a:spcPts val="604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5526999" marR="0" lvl="7" indent="-537347" algn="l" rtl="0">
              <a:spcBef>
                <a:spcPts val="604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217874" marR="0" lvl="8" indent="-537347" algn="l" rtl="0">
              <a:spcBef>
                <a:spcPts val="604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75697183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Ram CS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hqprint">
            <a:alphaModFix amt="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710" r="30639" b="6933"/>
          <a:stretch/>
        </p:blipFill>
        <p:spPr>
          <a:xfrm>
            <a:off x="6937515" y="-1"/>
            <a:ext cx="6880085" cy="7772401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28075" y="2695562"/>
            <a:ext cx="12561453" cy="203132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699614" indent="0">
              <a:buNone/>
              <a:defRPr sz="5495">
                <a:solidFill>
                  <a:schemeClr val="bg1"/>
                </a:solidFill>
                <a:latin typeface="+mj-lt"/>
              </a:defRPr>
            </a:lvl2pPr>
            <a:lvl3pPr marL="1399233" indent="0">
              <a:buNone/>
              <a:defRPr sz="5495">
                <a:solidFill>
                  <a:schemeClr val="bg1"/>
                </a:solidFill>
                <a:latin typeface="+mj-lt"/>
              </a:defRPr>
            </a:lvl3pPr>
            <a:lvl4pPr marL="2098847" indent="0">
              <a:buNone/>
              <a:defRPr sz="5495">
                <a:solidFill>
                  <a:schemeClr val="bg1"/>
                </a:solidFill>
                <a:latin typeface="+mj-lt"/>
              </a:defRPr>
            </a:lvl4pPr>
            <a:lvl5pPr marL="2798465" indent="0">
              <a:buNone/>
              <a:defRPr sz="5495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628074" y="5369311"/>
            <a:ext cx="12561452" cy="472185"/>
          </a:xfrm>
        </p:spPr>
        <p:txBody>
          <a:bodyPr>
            <a:sp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699614" indent="0">
              <a:buNone/>
              <a:defRPr/>
            </a:lvl2pPr>
            <a:lvl3pPr marL="1399233" indent="0">
              <a:buNone/>
              <a:defRPr/>
            </a:lvl3pPr>
            <a:lvl4pPr marL="2098847" indent="0">
              <a:buNone/>
              <a:defRPr/>
            </a:lvl4pPr>
            <a:lvl5pPr marL="2798465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729343" y="5122227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4872" y="6722002"/>
            <a:ext cx="3562728" cy="79688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18974DB-51D0-2C49-9088-48CE2D84AB1C}"/>
              </a:ext>
            </a:extLst>
          </p:cNvPr>
          <p:cNvSpPr txBox="1"/>
          <p:nvPr userDrawn="1"/>
        </p:nvSpPr>
        <p:spPr>
          <a:xfrm>
            <a:off x="11146797" y="7241886"/>
            <a:ext cx="24978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7F7F7F"/>
                </a:solidFill>
              </a:rPr>
              <a:t>Department of Computer Science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21E987-BD36-AF48-B11C-CC4BAD65092F}"/>
              </a:ext>
            </a:extLst>
          </p:cNvPr>
          <p:cNvSpPr/>
          <p:nvPr userDrawn="1"/>
        </p:nvSpPr>
        <p:spPr>
          <a:xfrm>
            <a:off x="10344104" y="7571897"/>
            <a:ext cx="3562728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800" b="0" i="0" u="none" strike="noStrike" dirty="0">
                <a:solidFill>
                  <a:srgbClr val="7F7F7F"/>
                </a:solidFill>
                <a:effectLst/>
                <a:latin typeface="Proxima Nova"/>
              </a:rPr>
              <a:t>Slides Originally Created by Albert Lionelle (</a:t>
            </a:r>
            <a:r>
              <a:rPr lang="en-US" sz="800" b="0" i="0" u="none" strike="noStrike" dirty="0" err="1">
                <a:solidFill>
                  <a:srgbClr val="7F7F7F"/>
                </a:solidFill>
                <a:effectLst/>
                <a:latin typeface="Proxima Nova"/>
              </a:rPr>
              <a:t>Albert.Lionelle@colostate.edu</a:t>
            </a:r>
            <a:r>
              <a:rPr lang="en-US" sz="800" b="0" i="0" u="none" strike="noStrike" dirty="0">
                <a:solidFill>
                  <a:srgbClr val="7F7F7F"/>
                </a:solidFill>
                <a:effectLst/>
                <a:latin typeface="Proxima Nova"/>
              </a:rPr>
              <a:t>)</a:t>
            </a:r>
            <a:endParaRPr lang="en-US" sz="800" b="0" dirty="0">
              <a:solidFill>
                <a:srgbClr val="7F7F7F"/>
              </a:solidFill>
              <a:effectLst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Ram UnitI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hqprint">
            <a:alphaModFix amt="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710" r="30639" b="6933"/>
          <a:stretch/>
        </p:blipFill>
        <p:spPr>
          <a:xfrm>
            <a:off x="6937515" y="-1"/>
            <a:ext cx="6880085" cy="7772401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28075" y="2695562"/>
            <a:ext cx="12561453" cy="203132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699614" indent="0">
              <a:buNone/>
              <a:defRPr sz="5495">
                <a:solidFill>
                  <a:schemeClr val="bg1"/>
                </a:solidFill>
                <a:latin typeface="+mj-lt"/>
              </a:defRPr>
            </a:lvl2pPr>
            <a:lvl3pPr marL="1399233" indent="0">
              <a:buNone/>
              <a:defRPr sz="5495">
                <a:solidFill>
                  <a:schemeClr val="bg1"/>
                </a:solidFill>
                <a:latin typeface="+mj-lt"/>
              </a:defRPr>
            </a:lvl3pPr>
            <a:lvl4pPr marL="2098847" indent="0">
              <a:buNone/>
              <a:defRPr sz="5495">
                <a:solidFill>
                  <a:schemeClr val="bg1"/>
                </a:solidFill>
                <a:latin typeface="+mj-lt"/>
              </a:defRPr>
            </a:lvl4pPr>
            <a:lvl5pPr marL="2798465" indent="0">
              <a:buNone/>
              <a:defRPr sz="5495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628074" y="5369311"/>
            <a:ext cx="12561452" cy="472185"/>
          </a:xfrm>
        </p:spPr>
        <p:txBody>
          <a:bodyPr>
            <a:sp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699614" indent="0">
              <a:buNone/>
              <a:defRPr/>
            </a:lvl2pPr>
            <a:lvl3pPr marL="1399233" indent="0">
              <a:buNone/>
              <a:defRPr/>
            </a:lvl3pPr>
            <a:lvl4pPr marL="2098847" indent="0">
              <a:buNone/>
              <a:defRPr/>
            </a:lvl4pPr>
            <a:lvl5pPr marL="2798465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729343" y="5122227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9986681" y="6869532"/>
            <a:ext cx="3202843" cy="512064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6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Unit Identifier here (.</a:t>
            </a:r>
            <a:r>
              <a:rPr lang="en-US" dirty="0" err="1"/>
              <a:t>png</a:t>
            </a:r>
            <a:r>
              <a:rPr lang="en-US" dirty="0"/>
              <a:t>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hite CS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-1349192" y="1236134"/>
            <a:ext cx="184731" cy="515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747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-2093575" y="-474133"/>
            <a:ext cx="184731" cy="515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747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-2186621" y="-795867"/>
            <a:ext cx="184731" cy="515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747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628075" y="2695562"/>
            <a:ext cx="12561453" cy="203132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 b="0" i="0">
                <a:solidFill>
                  <a:schemeClr val="tx2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699614" indent="0">
              <a:buNone/>
              <a:defRPr sz="5495">
                <a:solidFill>
                  <a:schemeClr val="bg1"/>
                </a:solidFill>
                <a:latin typeface="+mj-lt"/>
              </a:defRPr>
            </a:lvl2pPr>
            <a:lvl3pPr marL="1399233" indent="0">
              <a:buNone/>
              <a:defRPr sz="5495">
                <a:solidFill>
                  <a:schemeClr val="bg1"/>
                </a:solidFill>
                <a:latin typeface="+mj-lt"/>
              </a:defRPr>
            </a:lvl3pPr>
            <a:lvl4pPr marL="2098847" indent="0">
              <a:buNone/>
              <a:defRPr sz="5495">
                <a:solidFill>
                  <a:schemeClr val="bg1"/>
                </a:solidFill>
                <a:latin typeface="+mj-lt"/>
              </a:defRPr>
            </a:lvl4pPr>
            <a:lvl5pPr marL="2798465" indent="0">
              <a:buNone/>
              <a:defRPr sz="5495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628074" y="5369311"/>
            <a:ext cx="12561452" cy="480131"/>
          </a:xfrm>
        </p:spPr>
        <p:txBody>
          <a:bodyPr>
            <a:spAutoFit/>
          </a:bodyPr>
          <a:lstStyle>
            <a:lvl1pPr marL="0" indent="0">
              <a:buNone/>
              <a:defRPr sz="1600">
                <a:solidFill>
                  <a:schemeClr val="tx2"/>
                </a:solidFill>
              </a:defRPr>
            </a:lvl1pPr>
            <a:lvl2pPr marL="699614" indent="0">
              <a:buNone/>
              <a:defRPr/>
            </a:lvl2pPr>
            <a:lvl3pPr marL="1399233" indent="0">
              <a:buNone/>
              <a:defRPr/>
            </a:lvl3pPr>
            <a:lvl4pPr marL="2098847" indent="0">
              <a:buNone/>
              <a:defRPr/>
            </a:lvl4pPr>
            <a:lvl5pPr marL="2798465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729343" y="5122227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7882" y="6733969"/>
            <a:ext cx="3520440" cy="787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655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hite Unit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-1349192" y="1236134"/>
            <a:ext cx="184731" cy="515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747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-2093575" y="-474133"/>
            <a:ext cx="184731" cy="515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747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-2186621" y="-795867"/>
            <a:ext cx="184731" cy="515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747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628075" y="2695562"/>
            <a:ext cx="12561453" cy="203132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 b="0" i="0">
                <a:solidFill>
                  <a:schemeClr val="tx2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699614" indent="0">
              <a:buNone/>
              <a:defRPr sz="5495">
                <a:solidFill>
                  <a:schemeClr val="bg1"/>
                </a:solidFill>
                <a:latin typeface="+mj-lt"/>
              </a:defRPr>
            </a:lvl2pPr>
            <a:lvl3pPr marL="1399233" indent="0">
              <a:buNone/>
              <a:defRPr sz="5495">
                <a:solidFill>
                  <a:schemeClr val="bg1"/>
                </a:solidFill>
                <a:latin typeface="+mj-lt"/>
              </a:defRPr>
            </a:lvl3pPr>
            <a:lvl4pPr marL="2098847" indent="0">
              <a:buNone/>
              <a:defRPr sz="5495">
                <a:solidFill>
                  <a:schemeClr val="bg1"/>
                </a:solidFill>
                <a:latin typeface="+mj-lt"/>
              </a:defRPr>
            </a:lvl4pPr>
            <a:lvl5pPr marL="2798465" indent="0">
              <a:buNone/>
              <a:defRPr sz="5495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628074" y="5369311"/>
            <a:ext cx="12561452" cy="480131"/>
          </a:xfrm>
        </p:spPr>
        <p:txBody>
          <a:bodyPr>
            <a:spAutoFit/>
          </a:bodyPr>
          <a:lstStyle>
            <a:lvl1pPr marL="0" indent="0">
              <a:buNone/>
              <a:defRPr sz="1600">
                <a:solidFill>
                  <a:schemeClr val="tx2"/>
                </a:solidFill>
              </a:defRPr>
            </a:lvl1pPr>
            <a:lvl2pPr marL="699614" indent="0">
              <a:buNone/>
              <a:defRPr/>
            </a:lvl2pPr>
            <a:lvl3pPr marL="1399233" indent="0">
              <a:buNone/>
              <a:defRPr/>
            </a:lvl3pPr>
            <a:lvl4pPr marL="2098847" indent="0">
              <a:buNone/>
              <a:defRPr/>
            </a:lvl4pPr>
            <a:lvl5pPr marL="2798465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729343" y="5122227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9986681" y="6869532"/>
            <a:ext cx="3202843" cy="512064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 dirty="0"/>
              <a:t>Insert Unit Identifier here (.</a:t>
            </a:r>
            <a:r>
              <a:rPr lang="en-US" dirty="0" err="1"/>
              <a:t>png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807305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28075" y="448059"/>
            <a:ext cx="12561453" cy="1015663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/>
          <a:p>
            <a:r>
              <a:rPr lang="en-US" dirty="0"/>
              <a:t>Headline Copy Goes Here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0"/>
          </p:nvPr>
        </p:nvSpPr>
        <p:spPr>
          <a:xfrm>
            <a:off x="628075" y="1776683"/>
            <a:ext cx="12561453" cy="2015552"/>
          </a:xfrm>
        </p:spPr>
        <p:txBody>
          <a:bodyPr>
            <a:spAutoFit/>
          </a:bodyPr>
          <a:lstStyle>
            <a:lvl1pPr>
              <a:defRPr>
                <a:solidFill>
                  <a:srgbClr val="092529"/>
                </a:solidFill>
              </a:defRPr>
            </a:lvl1pPr>
            <a:lvl2pPr>
              <a:defRPr>
                <a:solidFill>
                  <a:srgbClr val="092529"/>
                </a:solidFill>
              </a:defRPr>
            </a:lvl2pPr>
            <a:lvl3pPr>
              <a:defRPr>
                <a:solidFill>
                  <a:srgbClr val="092529"/>
                </a:solidFill>
              </a:defRPr>
            </a:lvl3pPr>
            <a:lvl4pPr>
              <a:defRPr>
                <a:solidFill>
                  <a:srgbClr val="092529"/>
                </a:solidFill>
              </a:defRPr>
            </a:lvl4pPr>
            <a:lvl5pPr>
              <a:defRPr>
                <a:solidFill>
                  <a:srgbClr val="09252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0" y="7372350"/>
            <a:ext cx="13817600" cy="400052"/>
            <a:chOff x="0" y="7372350"/>
            <a:chExt cx="13817600" cy="400052"/>
          </a:xfrm>
        </p:grpSpPr>
        <p:sp>
          <p:nvSpPr>
            <p:cNvPr id="2" name="Rectangle 1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7" name="Rectangle 6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92410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/>
          </p:nvPr>
        </p:nvSpPr>
        <p:spPr>
          <a:xfrm>
            <a:off x="628073" y="511559"/>
            <a:ext cx="12561453" cy="1015663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6" name="Group 5"/>
          <p:cNvGrpSpPr/>
          <p:nvPr userDrawn="1"/>
        </p:nvGrpSpPr>
        <p:grpSpPr>
          <a:xfrm>
            <a:off x="0" y="7372350"/>
            <a:ext cx="13817600" cy="400052"/>
            <a:chOff x="0" y="7372350"/>
            <a:chExt cx="13817600" cy="400052"/>
          </a:xfrm>
        </p:grpSpPr>
        <p:sp>
          <p:nvSpPr>
            <p:cNvPr id="7" name="Rectangle 6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85938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Gree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445328" y="2799373"/>
            <a:ext cx="9744199" cy="1015663"/>
          </a:xfrm>
          <a:prstGeom prst="rect">
            <a:avLst/>
          </a:prstGeom>
        </p:spPr>
        <p:txBody>
          <a:bodyPr vert="horz" wrap="square" lIns="91440" tIns="91440" rIns="91440" bIns="91440" rtlCol="0" anchor="b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Section Header Goes Here</a:t>
            </a:r>
          </a:p>
        </p:txBody>
      </p:sp>
      <p:sp>
        <p:nvSpPr>
          <p:cNvPr id="7" name="Text Placeholder 24"/>
          <p:cNvSpPr>
            <a:spLocks noGrp="1"/>
          </p:cNvSpPr>
          <p:nvPr>
            <p:ph type="body" sz="quarter" idx="10" hasCustomPrompt="1"/>
          </p:nvPr>
        </p:nvSpPr>
        <p:spPr>
          <a:xfrm>
            <a:off x="3445328" y="4381997"/>
            <a:ext cx="9744199" cy="517065"/>
          </a:xfrm>
        </p:spPr>
        <p:txBody>
          <a:bodyPr wrap="square">
            <a:spAutoFit/>
          </a:bodyPr>
          <a:lstStyle>
            <a:lvl1pPr marL="0" indent="0">
              <a:buNone/>
              <a:defRPr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Section subhead goes here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31" t="28562" b="11534"/>
          <a:stretch/>
        </p:blipFill>
        <p:spPr>
          <a:xfrm>
            <a:off x="0" y="0"/>
            <a:ext cx="2572932" cy="777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3213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074" y="397259"/>
            <a:ext cx="12561453" cy="1015663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/>
          <a:p>
            <a:r>
              <a:rPr lang="en-US" dirty="0"/>
              <a:t>Headline Copy Goes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073" y="1725883"/>
            <a:ext cx="12561453" cy="3093154"/>
          </a:xfrm>
          <a:prstGeom prst="rect">
            <a:avLst/>
          </a:prstGeom>
        </p:spPr>
        <p:txBody>
          <a:bodyPr vert="horz" lIns="91440" tIns="91440" rIns="91440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65733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8" r:id="rId2"/>
    <p:sldLayoutId id="2147483689" r:id="rId3"/>
    <p:sldLayoutId id="2147483690" r:id="rId4"/>
    <p:sldLayoutId id="2147483665" r:id="rId5"/>
    <p:sldLayoutId id="2147483679" r:id="rId6"/>
    <p:sldLayoutId id="2147483649" r:id="rId7"/>
    <p:sldLayoutId id="2147483666" r:id="rId8"/>
    <p:sldLayoutId id="2147483668" r:id="rId9"/>
    <p:sldLayoutId id="2147483683" r:id="rId10"/>
    <p:sldLayoutId id="2147483687" r:id="rId11"/>
    <p:sldLayoutId id="2147483688" r:id="rId12"/>
    <p:sldLayoutId id="2147483669" r:id="rId13"/>
    <p:sldLayoutId id="2147483650" r:id="rId14"/>
    <p:sldLayoutId id="2147483686" r:id="rId15"/>
    <p:sldLayoutId id="2147483661" r:id="rId16"/>
    <p:sldLayoutId id="2147483680" r:id="rId17"/>
    <p:sldLayoutId id="2147483670" r:id="rId18"/>
    <p:sldLayoutId id="2147483681" r:id="rId19"/>
    <p:sldLayoutId id="2147483691" r:id="rId20"/>
    <p:sldLayoutId id="2147483682" r:id="rId21"/>
    <p:sldLayoutId id="2147483677" r:id="rId22"/>
    <p:sldLayoutId id="2147483692" r:id="rId23"/>
    <p:sldLayoutId id="2147483672" r:id="rId24"/>
    <p:sldLayoutId id="2147483693" r:id="rId25"/>
  </p:sldLayoutIdLst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xStyles>
    <p:titleStyle>
      <a:lvl1pPr algn="l" defTabSz="699614" rtl="0" eaLnBrk="1" latinLnBrk="0" hangingPunct="1">
        <a:spcBef>
          <a:spcPct val="0"/>
        </a:spcBef>
        <a:buNone/>
        <a:defRPr sz="5400" b="0" i="0" kern="1200">
          <a:solidFill>
            <a:schemeClr val="tx2"/>
          </a:solidFill>
          <a:latin typeface="Vitesse Light" charset="0"/>
          <a:ea typeface="Vitesse Light" charset="0"/>
          <a:cs typeface="Vitesse Light" charset="0"/>
        </a:defRPr>
      </a:lvl1pPr>
    </p:titleStyle>
    <p:bodyStyle>
      <a:lvl1pPr marL="524712" indent="-524712" algn="l" defTabSz="699614" rtl="0" eaLnBrk="1" latinLnBrk="0" hangingPunct="1">
        <a:lnSpc>
          <a:spcPct val="120000"/>
        </a:lnSpc>
        <a:spcBef>
          <a:spcPts val="600"/>
        </a:spcBef>
        <a:spcAft>
          <a:spcPts val="600"/>
        </a:spcAft>
        <a:buFont typeface="Arial"/>
        <a:buChar char="•"/>
        <a:defRPr sz="1800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1pPr>
      <a:lvl2pPr marL="1136875" indent="-437261" algn="l" defTabSz="699614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/>
        <a:buChar char="–"/>
        <a:defRPr sz="1600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2pPr>
      <a:lvl3pPr marL="1749040" indent="-349807" algn="l" defTabSz="699614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/>
        <a:buChar char="•"/>
        <a:defRPr sz="1600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3pPr>
      <a:lvl4pPr marL="2448655" indent="-349807" algn="l" defTabSz="699614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/>
        <a:buChar char="–"/>
        <a:defRPr sz="1600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4pPr>
      <a:lvl5pPr marL="3148272" indent="-349807" algn="l" defTabSz="699614" rtl="0" eaLnBrk="1" latinLnBrk="0" hangingPunct="1">
        <a:spcBef>
          <a:spcPct val="20000"/>
        </a:spcBef>
        <a:buFont typeface="Arial"/>
        <a:buChar char="»"/>
        <a:defRPr sz="1648" b="0" kern="1200">
          <a:solidFill>
            <a:schemeClr val="accent6">
              <a:lumMod val="75000"/>
            </a:schemeClr>
          </a:solidFill>
          <a:latin typeface="Franklin Gothic Book" charset="0"/>
          <a:ea typeface="Franklin Gothic Book" charset="0"/>
          <a:cs typeface="Franklin Gothic Book" charset="0"/>
        </a:defRPr>
      </a:lvl5pPr>
      <a:lvl6pPr marL="3847888" indent="-349807" algn="l" defTabSz="699614" rtl="0" eaLnBrk="1" latinLnBrk="0" hangingPunct="1">
        <a:spcBef>
          <a:spcPct val="20000"/>
        </a:spcBef>
        <a:buFont typeface="Arial"/>
        <a:buChar char="•"/>
        <a:defRPr sz="3022" kern="1200">
          <a:solidFill>
            <a:schemeClr val="tx1"/>
          </a:solidFill>
          <a:latin typeface="+mn-lt"/>
          <a:ea typeface="+mn-ea"/>
          <a:cs typeface="+mn-cs"/>
        </a:defRPr>
      </a:lvl6pPr>
      <a:lvl7pPr marL="4547505" indent="-349807" algn="l" defTabSz="699614" rtl="0" eaLnBrk="1" latinLnBrk="0" hangingPunct="1">
        <a:spcBef>
          <a:spcPct val="20000"/>
        </a:spcBef>
        <a:buFont typeface="Arial"/>
        <a:buChar char="•"/>
        <a:defRPr sz="3022" kern="1200">
          <a:solidFill>
            <a:schemeClr val="tx1"/>
          </a:solidFill>
          <a:latin typeface="+mn-lt"/>
          <a:ea typeface="+mn-ea"/>
          <a:cs typeface="+mn-cs"/>
        </a:defRPr>
      </a:lvl7pPr>
      <a:lvl8pPr marL="5247119" indent="-349807" algn="l" defTabSz="699614" rtl="0" eaLnBrk="1" latinLnBrk="0" hangingPunct="1">
        <a:spcBef>
          <a:spcPct val="20000"/>
        </a:spcBef>
        <a:buFont typeface="Arial"/>
        <a:buChar char="•"/>
        <a:defRPr sz="3022" kern="1200">
          <a:solidFill>
            <a:schemeClr val="tx1"/>
          </a:solidFill>
          <a:latin typeface="+mn-lt"/>
          <a:ea typeface="+mn-ea"/>
          <a:cs typeface="+mn-cs"/>
        </a:defRPr>
      </a:lvl8pPr>
      <a:lvl9pPr marL="5946736" indent="-349807" algn="l" defTabSz="699614" rtl="0" eaLnBrk="1" latinLnBrk="0" hangingPunct="1">
        <a:spcBef>
          <a:spcPct val="20000"/>
        </a:spcBef>
        <a:buFont typeface="Arial"/>
        <a:buChar char="•"/>
        <a:defRPr sz="302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99614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1pPr>
      <a:lvl2pPr marL="699614" algn="l" defTabSz="699614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2pPr>
      <a:lvl3pPr marL="1399232" algn="l" defTabSz="699614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3pPr>
      <a:lvl4pPr marL="2098847" algn="l" defTabSz="699614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4pPr>
      <a:lvl5pPr marL="2798465" algn="l" defTabSz="699614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5pPr>
      <a:lvl6pPr marL="3498080" algn="l" defTabSz="699614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6pPr>
      <a:lvl7pPr marL="4197695" algn="l" defTabSz="699614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7pPr>
      <a:lvl8pPr marL="4897312" algn="l" defTabSz="699614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8pPr>
      <a:lvl9pPr marL="5596926" algn="l" defTabSz="699614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hyperlink" Target="https://nam10.safelinks.protection.outlook.com/?url=https%3A%2F%2Fforms.gle%2FLdDiVAPaui5Ctgw38&amp;data=04%7C01%7CAlbert.Lionelle%40colostate.edu%7Ce15c004ae6014672ca4d08d96e2cc924%7Cafb58802ff7a4bb1ab21367ff2ecfc8b%7C0%7C0%7C637661960893697251%7CUnknown%7CTWFpbGZsb3d8eyJWIjoiMC4wLjAwMDAiLCJQIjoiV2luMzIiLCJBTiI6Ik1haWwiLCJXVCI6Mn0%3D%7C1000&amp;sdata=4vrIzXGRfxDmZrEFt8SeCgOXUpEe1TanaaS8fAAYCgA%3D&amp;reserved=0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nam10.safelinks.protection.outlook.com/?url=https%3A%2F%2Fforms.gle%2FtqHqxZFTRf2CKBX59&amp;data=04%7C01%7CAlbert.Lionelle%40colostate.edu%7Cec2b465038444e42583208d97394b66f%7Cafb58802ff7a4bb1ab21367ff2ecfc8b%7C0%7C0%7C637667904815827009%7CUnknown%7CTWFpbGZsb3d8eyJWIjoiMC4wLjAwMDAiLCJQIjoiV2luMzIiLCJBTiI6Ik1haWwiLCJXVCI6Mn0%3D%7C1000&amp;sdata=GhhcA89rg7N4frEmhq6otgf%2Fk1IQIz7qJg8ZbZPh8sk%3D&amp;reserved=0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830EDF-82C3-4D4E-8F52-61F2DB42DA1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8075" y="2695562"/>
            <a:ext cx="12561453" cy="2031325"/>
          </a:xfrm>
        </p:spPr>
        <p:txBody>
          <a:bodyPr/>
          <a:lstStyle/>
          <a:p>
            <a:r>
              <a:rPr lang="en-US" dirty="0"/>
              <a:t>What Not To Repeat, and </a:t>
            </a:r>
          </a:p>
          <a:p>
            <a:r>
              <a:rPr lang="en-US" dirty="0"/>
              <a:t>How to repeat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277C9B-9163-FB49-9FDB-50914D5C9EE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209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3896D-4E10-3340-ACDC-2D36917E5F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iClicker</a:t>
            </a:r>
            <a:r>
              <a:rPr lang="en-US" dirty="0"/>
              <a:t> </a:t>
            </a:r>
            <a:r>
              <a:rPr lang="en-US" dirty="0" err="1"/>
              <a:t>Checkin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9426A28-9520-C446-8E59-535277466349}"/>
              </a:ext>
            </a:extLst>
          </p:cNvPr>
          <p:cNvSpPr txBox="1"/>
          <p:nvPr/>
        </p:nvSpPr>
        <p:spPr>
          <a:xfrm>
            <a:off x="745066" y="1863707"/>
            <a:ext cx="4730045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#What is printed?</a:t>
            </a:r>
          </a:p>
          <a:p>
            <a:br>
              <a:rPr lang="en-US" dirty="0"/>
            </a:br>
            <a:r>
              <a:rPr lang="en-US" dirty="0">
                <a:solidFill>
                  <a:srgbClr val="CC7832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solidFill>
                  <a:srgbClr val="FFC66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simpleWhile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(start</a:t>
            </a:r>
            <a:r>
              <a:rPr lang="en-US" dirty="0">
                <a:solidFill>
                  <a:srgbClr val="CC7832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end):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counter = </a:t>
            </a:r>
            <a:r>
              <a:rPr lang="en-US" dirty="0">
                <a:solidFill>
                  <a:srgbClr val="6897B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br>
              <a:rPr lang="en-US" dirty="0">
                <a:solidFill>
                  <a:srgbClr val="6897B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6897B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CC7832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while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start &lt; end: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counter -= </a:t>
            </a:r>
            <a:r>
              <a:rPr lang="en-US" dirty="0">
                <a:solidFill>
                  <a:srgbClr val="6897B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br>
              <a:rPr lang="en-US" dirty="0">
                <a:solidFill>
                  <a:srgbClr val="6897B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6897B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start += </a:t>
            </a:r>
            <a:r>
              <a:rPr lang="en-US" dirty="0">
                <a:solidFill>
                  <a:srgbClr val="6897B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br>
              <a:rPr lang="en-US" dirty="0">
                <a:solidFill>
                  <a:srgbClr val="6897B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6897B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CC7832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return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counter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1CE7AFE-3B98-C04F-B3C8-87FFB6D04AFC}"/>
              </a:ext>
            </a:extLst>
          </p:cNvPr>
          <p:cNvSpPr txBox="1"/>
          <p:nvPr/>
        </p:nvSpPr>
        <p:spPr>
          <a:xfrm>
            <a:off x="6163734" y="2085944"/>
            <a:ext cx="397368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8888C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simpleWhile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6897B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12</a:t>
            </a:r>
            <a:r>
              <a:rPr lang="en-US" dirty="0">
                <a:solidFill>
                  <a:srgbClr val="CC7832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>
                <a:solidFill>
                  <a:srgbClr val="6897B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12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))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7D939C7-8A48-DE4F-A8FE-E33654149A38}"/>
              </a:ext>
            </a:extLst>
          </p:cNvPr>
          <p:cNvSpPr txBox="1"/>
          <p:nvPr/>
        </p:nvSpPr>
        <p:spPr>
          <a:xfrm>
            <a:off x="6163734" y="2708166"/>
            <a:ext cx="363502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8888C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simpleWhile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dirty="0">
                <a:solidFill>
                  <a:srgbClr val="CC7832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))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958B988-A1E2-D740-8D78-8E9444CEDA57}"/>
              </a:ext>
            </a:extLst>
          </p:cNvPr>
          <p:cNvSpPr txBox="1"/>
          <p:nvPr/>
        </p:nvSpPr>
        <p:spPr>
          <a:xfrm>
            <a:off x="6163734" y="3330388"/>
            <a:ext cx="363502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8888C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simpleWhile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dirty="0">
                <a:solidFill>
                  <a:srgbClr val="CC7832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2806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7CEE5-6EB9-7E43-882C-B44185902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While Loop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B8EEA6-E91F-FC40-9B78-6FF26E29D61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075" y="1776683"/>
            <a:ext cx="12561453" cy="967637"/>
          </a:xfrm>
        </p:spPr>
        <p:txBody>
          <a:bodyPr/>
          <a:lstStyle/>
          <a:p>
            <a:r>
              <a:rPr lang="en-US" dirty="0"/>
              <a:t>You know conditions (from if statements)</a:t>
            </a:r>
          </a:p>
          <a:p>
            <a:r>
              <a:rPr lang="en-US" dirty="0"/>
              <a:t>Loops *while* the condition is True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25E9F39-A48A-4A4F-A0F4-6184F0A94FCE}"/>
              </a:ext>
            </a:extLst>
          </p:cNvPr>
          <p:cNvSpPr/>
          <p:nvPr/>
        </p:nvSpPr>
        <p:spPr>
          <a:xfrm>
            <a:off x="756354" y="2864026"/>
            <a:ext cx="6378223" cy="707886"/>
          </a:xfrm>
          <a:prstGeom prst="rect">
            <a:avLst/>
          </a:prstGeom>
          <a:ln>
            <a:solidFill>
              <a:schemeClr val="tx2"/>
            </a:solidFill>
          </a:ln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 True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"infinite loop, breaks computer"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E5DB8AD-24B6-3540-84F4-25EEE7B21444}"/>
              </a:ext>
            </a:extLst>
          </p:cNvPr>
          <p:cNvSpPr/>
          <p:nvPr/>
        </p:nvSpPr>
        <p:spPr>
          <a:xfrm>
            <a:off x="756355" y="3711957"/>
            <a:ext cx="6378222" cy="1631216"/>
          </a:xfrm>
          <a:prstGeom prst="rect">
            <a:avLst/>
          </a:prstGeom>
          <a:ln>
            <a:solidFill>
              <a:schemeClr val="tx2"/>
            </a:solidFill>
          </a:ln>
        </p:spPr>
        <p:txBody>
          <a:bodyPr wrap="square">
            <a:spAutoFit/>
          </a:bodyPr>
          <a:lstStyle/>
          <a:p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br>
              <a:rPr lang="en-US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&lt; </a:t>
            </a:r>
            <a:r>
              <a:rPr lang="en-US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10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+= </a:t>
            </a:r>
            <a:r>
              <a:rPr lang="en-US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  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increment </a:t>
            </a:r>
            <a:r>
              <a:rPr lang="en-US" dirty="0" err="1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br>
              <a:rPr lang="en-US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5545F1C-1E0A-334F-AE05-CED789B4A971}"/>
              </a:ext>
            </a:extLst>
          </p:cNvPr>
          <p:cNvSpPr/>
          <p:nvPr/>
        </p:nvSpPr>
        <p:spPr>
          <a:xfrm>
            <a:off x="756355" y="5483218"/>
            <a:ext cx="8308623" cy="1323439"/>
          </a:xfrm>
          <a:prstGeom prst="rect">
            <a:avLst/>
          </a:prstGeom>
          <a:ln>
            <a:solidFill>
              <a:schemeClr val="tx2"/>
            </a:solidFill>
          </a:ln>
        </p:spPr>
        <p:txBody>
          <a:bodyPr wrap="square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check = </a:t>
            </a:r>
            <a:r>
              <a:rPr lang="en-US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'-'</a:t>
            </a:r>
            <a:br>
              <a:rPr lang="en-US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check != </a:t>
            </a:r>
            <a:r>
              <a:rPr lang="en-US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'y'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"I want to build a snowman."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check = </a:t>
            </a:r>
            <a:r>
              <a:rPr lang="en-US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input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"Do you want to build a snowman? "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)[</a:t>
            </a:r>
            <a:r>
              <a:rPr lang="en-US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3411602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0A62E6-819F-424D-8CB7-EB98F6D0A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OB1 Error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66CF09-08A2-8944-980C-236B5B0FA6F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075" y="1776682"/>
            <a:ext cx="5208281" cy="2456651"/>
          </a:xfrm>
        </p:spPr>
        <p:txBody>
          <a:bodyPr/>
          <a:lstStyle/>
          <a:p>
            <a:r>
              <a:rPr lang="en-US" dirty="0"/>
              <a:t>Most common error in loops</a:t>
            </a:r>
          </a:p>
          <a:p>
            <a:pPr lvl="1"/>
            <a:r>
              <a:rPr lang="en-US" dirty="0"/>
              <a:t>Off By One</a:t>
            </a:r>
          </a:p>
          <a:p>
            <a:pPr lvl="1"/>
            <a:r>
              <a:rPr lang="en-US" dirty="0"/>
              <a:t>Saw that with the index of  a string!</a:t>
            </a:r>
          </a:p>
          <a:p>
            <a:r>
              <a:rPr lang="en-US" dirty="0"/>
              <a:t>Also called</a:t>
            </a:r>
          </a:p>
          <a:p>
            <a:pPr lvl="1"/>
            <a:r>
              <a:rPr lang="en-US" dirty="0"/>
              <a:t>OB1 error </a:t>
            </a:r>
          </a:p>
          <a:p>
            <a:r>
              <a:rPr lang="en-US" dirty="0"/>
              <a:t>Does this loop print 9 or 10  or 11 times?</a:t>
            </a:r>
          </a:p>
        </p:txBody>
      </p:sp>
      <p:pic>
        <p:nvPicPr>
          <p:cNvPr id="4" name="Google Shape;230;p45" descr="Image result for obi wan kenobi">
            <a:extLst>
              <a:ext uri="{FF2B5EF4-FFF2-40B4-BE49-F238E27FC236}">
                <a16:creationId xmlns:a16="http://schemas.microsoft.com/office/drawing/2014/main" id="{E5D25B10-A5A0-AD40-8FB2-D765B0FA64CC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2341631" y="93907"/>
            <a:ext cx="1372300" cy="16797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7D1BC93-8B17-4548-B794-E39F9925A1E0}"/>
              </a:ext>
            </a:extLst>
          </p:cNvPr>
          <p:cNvSpPr/>
          <p:nvPr/>
        </p:nvSpPr>
        <p:spPr>
          <a:xfrm>
            <a:off x="1895952" y="6080667"/>
            <a:ext cx="267252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10,9,8,7,6,5,4,3,2,1,0,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4DEC425-D4E9-FE46-8F1E-022BA1657C29}"/>
              </a:ext>
            </a:extLst>
          </p:cNvPr>
          <p:cNvSpPr/>
          <p:nvPr/>
        </p:nvSpPr>
        <p:spPr>
          <a:xfrm>
            <a:off x="1603022" y="4326341"/>
            <a:ext cx="423333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8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10</a:t>
            </a:r>
            <a:br>
              <a:rPr lang="en-US" sz="18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answer = </a:t>
            </a:r>
            <a:r>
              <a:rPr lang="en-US" sz="1800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""</a:t>
            </a:r>
            <a:br>
              <a:rPr lang="en-US" sz="1800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&gt;= </a:t>
            </a:r>
            <a:r>
              <a:rPr lang="en-US" sz="18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answer += </a:t>
            </a:r>
            <a:r>
              <a:rPr lang="en-US" sz="1800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"{},"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.format(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-= </a:t>
            </a:r>
            <a:r>
              <a:rPr lang="en-US" sz="18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br>
              <a:rPr lang="en-US" sz="18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(answer)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1A8F856-8B11-DC4B-AF88-38E7CA61A55F}"/>
              </a:ext>
            </a:extLst>
          </p:cNvPr>
          <p:cNvSpPr/>
          <p:nvPr/>
        </p:nvSpPr>
        <p:spPr>
          <a:xfrm>
            <a:off x="7981246" y="1773607"/>
            <a:ext cx="4233333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8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10</a:t>
            </a:r>
            <a:br>
              <a:rPr lang="en-US" sz="18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answer = </a:t>
            </a:r>
            <a:r>
              <a:rPr lang="en-US" sz="1800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""</a:t>
            </a:r>
            <a:br>
              <a:rPr lang="en-US" sz="1800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&gt; </a:t>
            </a:r>
            <a:r>
              <a:rPr lang="en-US" sz="18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answer += </a:t>
            </a:r>
            <a:r>
              <a:rPr lang="en-US" sz="1800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"{},"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.format(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-= </a:t>
            </a:r>
            <a:r>
              <a:rPr lang="en-US" sz="18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br>
              <a:rPr lang="en-US" sz="18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(answer[:-</a:t>
            </a:r>
            <a:r>
              <a:rPr lang="en-US" sz="18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])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5CBF8E8-E29C-EF4D-8F08-ADBE89971D75}"/>
              </a:ext>
            </a:extLst>
          </p:cNvPr>
          <p:cNvSpPr/>
          <p:nvPr/>
        </p:nvSpPr>
        <p:spPr>
          <a:xfrm>
            <a:off x="8903514" y="3527933"/>
            <a:ext cx="238879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10,9,8,7,6,5,4,3,2,1</a:t>
            </a:r>
          </a:p>
        </p:txBody>
      </p:sp>
    </p:spTree>
    <p:extLst>
      <p:ext uri="{BB962C8B-B14F-4D97-AF65-F5344CB8AC3E}">
        <p14:creationId xmlns:p14="http://schemas.microsoft.com/office/powerpoint/2010/main" val="4140826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F8AD8-84E4-344F-B17A-A4028F6B6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Code!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597649D-35B1-C742-A1D5-DF57A9FBD214}"/>
              </a:ext>
            </a:extLst>
          </p:cNvPr>
          <p:cNvSpPr/>
          <p:nvPr/>
        </p:nvSpPr>
        <p:spPr>
          <a:xfrm>
            <a:off x="2565400" y="1685597"/>
            <a:ext cx="8686800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solidFill>
                  <a:srgbClr val="FFC66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lets_play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cost = </a:t>
            </a:r>
            <a:r>
              <a:rPr lang="en-US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100</a:t>
            </a:r>
            <a:br>
              <a:rPr lang="en-US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budget = </a:t>
            </a:r>
            <a:r>
              <a:rPr lang="en-US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float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input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"Enter a starting budget? "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))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months = </a:t>
            </a:r>
            <a:r>
              <a:rPr lang="en-US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input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"Enter a number of months? "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))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counter = </a:t>
            </a:r>
            <a:r>
              <a:rPr lang="en-US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br>
              <a:rPr lang="en-US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total_purchased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br>
              <a:rPr lang="en-US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months &gt; counter: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budget &gt; </a:t>
            </a:r>
            <a:r>
              <a:rPr lang="en-US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    budget -= cost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    cost *= </a:t>
            </a:r>
            <a:r>
              <a:rPr lang="en-US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1.07</a:t>
            </a:r>
            <a:br>
              <a:rPr lang="en-US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total_purchased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+= </a:t>
            </a:r>
            <a:r>
              <a:rPr lang="en-US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br>
              <a:rPr lang="en-US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counter += </a:t>
            </a:r>
            <a:r>
              <a:rPr lang="en-US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br>
              <a:rPr lang="en-US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lets_play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108914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EB85848-D40E-C644-8BBD-356CFF559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75001E9-0D5B-864B-AB16-328450214CEC}"/>
              </a:ext>
            </a:extLst>
          </p:cNvPr>
          <p:cNvSpPr txBox="1"/>
          <p:nvPr/>
        </p:nvSpPr>
        <p:spPr>
          <a:xfrm>
            <a:off x="8173155" y="3224480"/>
            <a:ext cx="5644445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ACM-W Diversity in Computing Dinner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When: Thursday September 16</a:t>
            </a:r>
            <a:r>
              <a:rPr lang="en-US" sz="2000" b="0" i="0" u="none" strike="noStrike" baseline="30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th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 at 5:30pm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Where: LSC room 382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RSVP: 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hlinkClick r:id="rId2" tooltip="Original URL:&#10;https://forms.gle/LdDiVAPaui5Ctgw38&#10;&#10;Click to follow link."/>
              </a:rPr>
              <a:t>https://forms.gle/LdDiVAPaui5Ctgw38</a:t>
            </a:r>
            <a:endParaRPr lang="en-US" sz="20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687C0F-3162-FD47-BF00-761D96A9475E}"/>
              </a:ext>
            </a:extLst>
          </p:cNvPr>
          <p:cNvSpPr txBox="1"/>
          <p:nvPr/>
        </p:nvSpPr>
        <p:spPr>
          <a:xfrm>
            <a:off x="1004712" y="3240750"/>
            <a:ext cx="6152448" cy="707886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b="1" dirty="0"/>
              <a:t>Opening Question</a:t>
            </a:r>
          </a:p>
          <a:p>
            <a:r>
              <a:rPr lang="en-US" dirty="0"/>
              <a:t>Can you describe a growth mindset vs. fixed? Do so!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85ED3DE7-849C-6A4D-8F0B-681286F91A4C}"/>
              </a:ext>
            </a:extLst>
          </p:cNvPr>
          <p:cNvSpPr txBox="1">
            <a:spLocks/>
          </p:cNvSpPr>
          <p:nvPr/>
        </p:nvSpPr>
        <p:spPr>
          <a:xfrm>
            <a:off x="431800" y="1765842"/>
            <a:ext cx="6725359" cy="857671"/>
          </a:xfrm>
          <a:prstGeom prst="rect">
            <a:avLst/>
          </a:prstGeom>
        </p:spPr>
        <p:txBody>
          <a:bodyPr vert="horz" wrap="square" lIns="91440" tIns="91440" rIns="91440" bIns="91440" rtlCol="0">
            <a:spAutoFit/>
          </a:bodyPr>
          <a:lstStyle>
            <a:lvl1pPr marL="524712" indent="-524712" algn="l" defTabSz="699614" rtl="0" eaLnBrk="1" latinLnBrk="0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1pPr>
            <a:lvl2pPr marL="1136875" indent="-437261" algn="l" defTabSz="699614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–"/>
              <a:defRPr sz="16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2pPr>
            <a:lvl3pPr marL="1749040" indent="-349807" algn="l" defTabSz="699614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3pPr>
            <a:lvl4pPr marL="2448655" indent="-349807" algn="l" defTabSz="699614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–"/>
              <a:defRPr sz="16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4pPr>
            <a:lvl5pPr marL="3148272" indent="-349807" algn="l" defTabSz="699614" rtl="0" eaLnBrk="1" latinLnBrk="0" hangingPunct="1">
              <a:spcBef>
                <a:spcPct val="20000"/>
              </a:spcBef>
              <a:buFont typeface="Arial"/>
              <a:buChar char="»"/>
              <a:defRPr sz="1648" b="0" kern="1200">
                <a:solidFill>
                  <a:srgbClr val="092529"/>
                </a:solidFill>
                <a:latin typeface="Franklin Gothic Book" charset="0"/>
                <a:ea typeface="Franklin Gothic Book" charset="0"/>
                <a:cs typeface="Franklin Gothic Book" charset="0"/>
              </a:defRPr>
            </a:lvl5pPr>
            <a:lvl6pPr marL="3847888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547505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247119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946736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Slower week</a:t>
            </a:r>
          </a:p>
          <a:p>
            <a:pPr lvl="1"/>
            <a:r>
              <a:rPr lang="en-US" dirty="0"/>
              <a:t>Use the time to catch up!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FCFB616-738F-C843-B114-B0C23701C9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42565" y="955890"/>
            <a:ext cx="3894667" cy="219075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C84C3D4-107B-194D-A94F-F5BB3D601418}"/>
              </a:ext>
            </a:extLst>
          </p:cNvPr>
          <p:cNvSpPr txBox="1"/>
          <p:nvPr/>
        </p:nvSpPr>
        <p:spPr>
          <a:xfrm>
            <a:off x="8173155" y="5165156"/>
            <a:ext cx="5068711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ACM Advice From the Career Center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When: Wednesday, September 15 at 6:00pm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Where: Computer Science Building room 130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RSVP: </a:t>
            </a:r>
            <a:r>
              <a:rPr lang="en-US" sz="2000" b="0" i="0" u="sng" strike="noStrike" dirty="0">
                <a:solidFill>
                  <a:srgbClr val="0563C1"/>
                </a:solidFill>
                <a:effectLst/>
                <a:latin typeface="Calibri" panose="020F0502020204030204" pitchFamily="34" charset="0"/>
                <a:hlinkClick r:id="rId4" tooltip="Original URL:&#10;https://forms.gle/tqHqxZFTRf2CKBX59&#10;&#10;Click to follow link."/>
              </a:rPr>
              <a:t>https://forms.gle/tqHqxZFTRf2CKBX59</a:t>
            </a:r>
            <a:endParaRPr lang="en-US" sz="20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9986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40"/>
          <p:cNvSpPr txBox="1">
            <a:spLocks noGrp="1"/>
          </p:cNvSpPr>
          <p:nvPr>
            <p:ph type="title"/>
          </p:nvPr>
        </p:nvSpPr>
        <p:spPr>
          <a:xfrm>
            <a:off x="628075" y="751389"/>
            <a:ext cx="12561413" cy="1015467"/>
          </a:xfrm>
          <a:prstGeom prst="rect">
            <a:avLst/>
          </a:prstGeom>
        </p:spPr>
        <p:txBody>
          <a:bodyPr spcFirstLastPara="1" vert="horz" wrap="square" lIns="91422" tIns="91422" rIns="91422" bIns="91422" rtlCol="0" anchor="b" anchorCtr="0">
            <a:noAutofit/>
          </a:bodyPr>
          <a:lstStyle/>
          <a:p>
            <a:r>
              <a:rPr lang="en"/>
              <a:t>Why Women Programmers?</a:t>
            </a:r>
            <a:endParaRPr dirty="0"/>
          </a:p>
        </p:txBody>
      </p:sp>
      <p:sp>
        <p:nvSpPr>
          <p:cNvPr id="193" name="Google Shape;193;p40"/>
          <p:cNvSpPr txBox="1">
            <a:spLocks noGrp="1"/>
          </p:cNvSpPr>
          <p:nvPr>
            <p:ph type="body" idx="1"/>
          </p:nvPr>
        </p:nvSpPr>
        <p:spPr>
          <a:xfrm>
            <a:off x="628075" y="2250827"/>
            <a:ext cx="12561413" cy="2015520"/>
          </a:xfrm>
          <a:prstGeom prst="rect">
            <a:avLst/>
          </a:prstGeom>
        </p:spPr>
        <p:txBody>
          <a:bodyPr spcFirstLastPara="1" vert="horz" wrap="square" lIns="91422" tIns="91422" rIns="91422" bIns="91422" rtlCol="0" anchor="t" anchorCtr="0">
            <a:noAutofit/>
          </a:bodyPr>
          <a:lstStyle/>
          <a:p>
            <a:pPr marL="0" indent="0">
              <a:buNone/>
            </a:pPr>
            <a:r>
              <a:rPr lang="en" sz="2720" dirty="0"/>
              <a:t>“How did women come to staff the world’s first electronic digital computers , a seemingly masculine engineering domain ? The short answer is that they were actively </a:t>
            </a:r>
            <a:r>
              <a:rPr lang="en" sz="2720" b="1" dirty="0"/>
              <a:t>recruited during a time of urgent need and scarce male labor</a:t>
            </a:r>
            <a:r>
              <a:rPr lang="en" sz="2720" dirty="0"/>
              <a:t>.”</a:t>
            </a:r>
            <a:endParaRPr sz="2720" dirty="0"/>
          </a:p>
          <a:p>
            <a:pPr marL="0" indent="0">
              <a:buNone/>
            </a:pPr>
            <a:endParaRPr sz="2720" dirty="0"/>
          </a:p>
          <a:p>
            <a:pPr indent="-518156">
              <a:buSzPts val="1800"/>
            </a:pPr>
            <a:r>
              <a:rPr lang="en" sz="2720" dirty="0"/>
              <a:t>But - like most industries, the guys returned from the war. </a:t>
            </a:r>
            <a:endParaRPr sz="2720" dirty="0"/>
          </a:p>
          <a:p>
            <a:pPr indent="-518156">
              <a:spcBef>
                <a:spcPts val="0"/>
              </a:spcBef>
              <a:buSzPts val="1800"/>
            </a:pPr>
            <a:r>
              <a:rPr lang="en" sz="2720" dirty="0"/>
              <a:t>Unlike most - computing wasn’t part of their old jobs</a:t>
            </a:r>
            <a:endParaRPr sz="2720" dirty="0"/>
          </a:p>
          <a:p>
            <a:pPr marL="0" indent="0">
              <a:buNone/>
            </a:pPr>
            <a:endParaRPr dirty="0"/>
          </a:p>
          <a:p>
            <a:pPr marL="0" indent="0">
              <a:buNone/>
            </a:pPr>
            <a:r>
              <a:rPr lang="en" dirty="0"/>
              <a:t>Abbate, Janet. Recoding Gender: Women's Changing Participation in Computing (History of Computing) (p. 18). The MIT Press. Kindle Edition. </a:t>
            </a:r>
            <a:endParaRPr dirty="0"/>
          </a:p>
          <a:p>
            <a:pPr marL="0" indent="0">
              <a:spcAft>
                <a:spcPts val="604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00791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9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41"/>
          <p:cNvSpPr txBox="1">
            <a:spLocks noGrp="1"/>
          </p:cNvSpPr>
          <p:nvPr>
            <p:ph type="title"/>
          </p:nvPr>
        </p:nvSpPr>
        <p:spPr>
          <a:xfrm>
            <a:off x="628075" y="751389"/>
            <a:ext cx="12561413" cy="1015467"/>
          </a:xfrm>
          <a:prstGeom prst="rect">
            <a:avLst/>
          </a:prstGeom>
        </p:spPr>
        <p:txBody>
          <a:bodyPr spcFirstLastPara="1" vert="horz" wrap="square" lIns="91422" tIns="91422" rIns="91422" bIns="91422" rtlCol="0" anchor="b" anchorCtr="0">
            <a:noAutofit/>
          </a:bodyPr>
          <a:lstStyle/>
          <a:p>
            <a:r>
              <a:rPr lang="en"/>
              <a:t>Highlighting Two Pioneers</a:t>
            </a:r>
            <a:endParaRPr dirty="0"/>
          </a:p>
        </p:txBody>
      </p:sp>
      <p:sp>
        <p:nvSpPr>
          <p:cNvPr id="199" name="Google Shape;199;p41"/>
          <p:cNvSpPr txBox="1">
            <a:spLocks noGrp="1"/>
          </p:cNvSpPr>
          <p:nvPr>
            <p:ph type="body" idx="1"/>
          </p:nvPr>
        </p:nvSpPr>
        <p:spPr>
          <a:xfrm>
            <a:off x="628094" y="2067930"/>
            <a:ext cx="12561413" cy="4297600"/>
          </a:xfrm>
          <a:prstGeom prst="rect">
            <a:avLst/>
          </a:prstGeom>
        </p:spPr>
        <p:txBody>
          <a:bodyPr spcFirstLastPara="1" vert="horz" wrap="square" lIns="91422" tIns="91422" rIns="91422" bIns="91422" rtlCol="0" anchor="t" anchorCtr="0">
            <a:noAutofit/>
          </a:bodyPr>
          <a:lstStyle/>
          <a:p>
            <a:r>
              <a:rPr lang="en"/>
              <a:t>Elsie Shutt 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/>
              <a:t>Computations, Inc.  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/>
              <a:t>Harvard, Massachusetts, in 1957.</a:t>
            </a:r>
            <a:endParaRPr dirty="0"/>
          </a:p>
          <a:p>
            <a:pPr>
              <a:spcBef>
                <a:spcPts val="0"/>
              </a:spcBef>
            </a:pPr>
            <a:r>
              <a:rPr lang="en"/>
              <a:t>Stephanie “Steve” Shirley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/>
              <a:t>Freelance Programmers Ltd (later F International) 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/>
              <a:t>Hemel Hempstead near London in 1962.</a:t>
            </a:r>
            <a:endParaRPr dirty="0"/>
          </a:p>
          <a:p>
            <a:pPr>
              <a:spcBef>
                <a:spcPts val="0"/>
              </a:spcBef>
            </a:pPr>
            <a:r>
              <a:rPr lang="en"/>
              <a:t>Two different parts of the world: -Same idea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/>
              <a:t>Work from home mother’s</a:t>
            </a:r>
            <a:endParaRPr dirty="0"/>
          </a:p>
          <a:p>
            <a:pPr lvl="2">
              <a:spcBef>
                <a:spcPts val="0"/>
              </a:spcBef>
            </a:pPr>
            <a:r>
              <a:rPr lang="en"/>
              <a:t>Where not allowed to work for a window after being pregnant (1800s laws put into place as part of labor movement)</a:t>
            </a:r>
            <a:endParaRPr dirty="0"/>
          </a:p>
          <a:p>
            <a:pPr lvl="2">
              <a:spcBef>
                <a:spcPts val="0"/>
              </a:spcBef>
            </a:pPr>
            <a:r>
              <a:rPr lang="en"/>
              <a:t>Daycare was not readily accessible</a:t>
            </a:r>
            <a:endParaRPr dirty="0"/>
          </a:p>
          <a:p>
            <a:pPr lvl="2">
              <a:spcBef>
                <a:spcPts val="0"/>
              </a:spcBef>
            </a:pPr>
            <a:r>
              <a:rPr lang="en"/>
              <a:t>Once out of the industry, hard to get back into it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/>
              <a:t>How did this work?</a:t>
            </a:r>
            <a:endParaRPr dirty="0"/>
          </a:p>
        </p:txBody>
      </p:sp>
      <p:pic>
        <p:nvPicPr>
          <p:cNvPr id="200" name="Google Shape;200;p41" descr="Two individuals working on a computer. 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57898" y="1752739"/>
            <a:ext cx="4167191" cy="27781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26286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42"/>
          <p:cNvSpPr txBox="1">
            <a:spLocks noGrp="1"/>
          </p:cNvSpPr>
          <p:nvPr>
            <p:ph type="title"/>
          </p:nvPr>
        </p:nvSpPr>
        <p:spPr>
          <a:xfrm>
            <a:off x="628075" y="751389"/>
            <a:ext cx="12561413" cy="1015467"/>
          </a:xfrm>
          <a:prstGeom prst="rect">
            <a:avLst/>
          </a:prstGeom>
        </p:spPr>
        <p:txBody>
          <a:bodyPr spcFirstLastPara="1" vert="horz" wrap="square" lIns="91422" tIns="91422" rIns="91422" bIns="91422" rtlCol="0" anchor="b" anchorCtr="0">
            <a:noAutofit/>
          </a:bodyPr>
          <a:lstStyle/>
          <a:p>
            <a:r>
              <a:rPr lang="en"/>
              <a:t>Computing Early Issues</a:t>
            </a:r>
            <a:endParaRPr dirty="0"/>
          </a:p>
        </p:txBody>
      </p:sp>
      <p:sp>
        <p:nvSpPr>
          <p:cNvPr id="206" name="Google Shape;206;p42"/>
          <p:cNvSpPr txBox="1">
            <a:spLocks noGrp="1"/>
          </p:cNvSpPr>
          <p:nvPr>
            <p:ph type="body" idx="1"/>
          </p:nvPr>
        </p:nvSpPr>
        <p:spPr>
          <a:xfrm>
            <a:off x="628094" y="2063474"/>
            <a:ext cx="12561413" cy="4570053"/>
          </a:xfrm>
          <a:prstGeom prst="rect">
            <a:avLst/>
          </a:prstGeom>
        </p:spPr>
        <p:txBody>
          <a:bodyPr spcFirstLastPara="1" vert="horz" wrap="square" lIns="91422" tIns="91422" rIns="91422" bIns="91422" rtlCol="0" anchor="t" anchorCtr="0">
            <a:noAutofit/>
          </a:bodyPr>
          <a:lstStyle/>
          <a:p>
            <a:r>
              <a:rPr lang="en"/>
              <a:t>Large problems</a:t>
            </a:r>
            <a:endParaRPr dirty="0"/>
          </a:p>
          <a:p>
            <a:pPr>
              <a:spcBef>
                <a:spcPts val="0"/>
              </a:spcBef>
            </a:pPr>
            <a:r>
              <a:rPr lang="en"/>
              <a:t>Poorly defined constraints 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/>
              <a:t>Didn’t know how to define the problem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/>
              <a:t>Or the solution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/>
              <a:t>Requirements analysis - really, really hard - many didn’t ask the clients</a:t>
            </a:r>
            <a:endParaRPr dirty="0"/>
          </a:p>
          <a:p>
            <a:pPr>
              <a:spcBef>
                <a:spcPts val="0"/>
              </a:spcBef>
            </a:pPr>
            <a:r>
              <a:rPr lang="en"/>
              <a:t>Clients didn’t understand what a computer could do</a:t>
            </a:r>
            <a:endParaRPr dirty="0"/>
          </a:p>
          <a:p>
            <a:pPr>
              <a:spcBef>
                <a:spcPts val="0"/>
              </a:spcBef>
            </a:pPr>
            <a:r>
              <a:rPr lang="en"/>
              <a:t>Time magenement was difficult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/>
              <a:t>The rugged programmer couldn’t explain to the manager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/>
              <a:t>The manager couldn’t estimate the time</a:t>
            </a:r>
            <a:endParaRPr dirty="0"/>
          </a:p>
          <a:p>
            <a:pPr>
              <a:spcBef>
                <a:spcPts val="0"/>
              </a:spcBef>
            </a:pPr>
            <a:r>
              <a:rPr lang="en"/>
              <a:t>Coding was taught poorly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/>
              <a:t>Everyone was meant to explore and figure it out</a:t>
            </a:r>
            <a:endParaRPr dirty="0"/>
          </a:p>
          <a:p>
            <a:pPr marL="0" indent="0">
              <a:buNone/>
            </a:pPr>
            <a:endParaRPr dirty="0"/>
          </a:p>
          <a:p>
            <a:pPr marL="0" indent="0" algn="ctr">
              <a:spcAft>
                <a:spcPts val="604"/>
              </a:spcAft>
              <a:buNone/>
            </a:pPr>
            <a:r>
              <a:rPr lang="en"/>
              <a:t>These are actually issues today!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246267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43"/>
          <p:cNvSpPr txBox="1">
            <a:spLocks noGrp="1"/>
          </p:cNvSpPr>
          <p:nvPr>
            <p:ph type="title"/>
          </p:nvPr>
        </p:nvSpPr>
        <p:spPr>
          <a:xfrm>
            <a:off x="628075" y="751389"/>
            <a:ext cx="12561413" cy="1015467"/>
          </a:xfrm>
          <a:prstGeom prst="rect">
            <a:avLst/>
          </a:prstGeom>
        </p:spPr>
        <p:txBody>
          <a:bodyPr spcFirstLastPara="1" vert="horz" wrap="square" lIns="91422" tIns="91422" rIns="91422" bIns="91422" rtlCol="0" anchor="b" anchorCtr="0">
            <a:noAutofit/>
          </a:bodyPr>
          <a:lstStyle/>
          <a:p>
            <a:r>
              <a:rPr lang="en"/>
              <a:t>Enter Software Design</a:t>
            </a:r>
            <a:endParaRPr dirty="0"/>
          </a:p>
        </p:txBody>
      </p:sp>
      <p:sp>
        <p:nvSpPr>
          <p:cNvPr id="212" name="Google Shape;212;p43"/>
          <p:cNvSpPr txBox="1">
            <a:spLocks noGrp="1"/>
          </p:cNvSpPr>
          <p:nvPr>
            <p:ph type="body" idx="1"/>
          </p:nvPr>
        </p:nvSpPr>
        <p:spPr>
          <a:xfrm>
            <a:off x="628094" y="2169591"/>
            <a:ext cx="12561413" cy="4696080"/>
          </a:xfrm>
          <a:prstGeom prst="rect">
            <a:avLst/>
          </a:prstGeom>
        </p:spPr>
        <p:txBody>
          <a:bodyPr spcFirstLastPara="1" vert="horz" wrap="square" lIns="91422" tIns="91422" rIns="91422" bIns="91422" rtlCol="0" anchor="t" anchorCtr="0">
            <a:noAutofit/>
          </a:bodyPr>
          <a:lstStyle/>
          <a:p>
            <a:r>
              <a:rPr lang="en"/>
              <a:t>Code documentation became essential</a:t>
            </a:r>
            <a:endParaRPr dirty="0"/>
          </a:p>
          <a:p>
            <a:pPr>
              <a:spcBef>
                <a:spcPts val="0"/>
              </a:spcBef>
            </a:pPr>
            <a:r>
              <a:rPr lang="en"/>
              <a:t>Breaking problems up into smaller parts - essential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/>
              <a:t>Divide Conquer Glue </a:t>
            </a:r>
            <a:endParaRPr dirty="0"/>
          </a:p>
          <a:p>
            <a:pPr>
              <a:spcBef>
                <a:spcPts val="0"/>
              </a:spcBef>
            </a:pPr>
            <a:r>
              <a:rPr lang="en"/>
              <a:t>But…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/>
              <a:t>Many people ignored the good techniques</a:t>
            </a:r>
            <a:endParaRPr dirty="0"/>
          </a:p>
          <a:p>
            <a:pPr lvl="2">
              <a:spcBef>
                <a:spcPts val="0"/>
              </a:spcBef>
            </a:pPr>
            <a:r>
              <a:rPr lang="en"/>
              <a:t>Were promoted to management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/>
              <a:t>.. but not for everyone</a:t>
            </a:r>
            <a:endParaRPr dirty="0"/>
          </a:p>
          <a:p>
            <a:pPr lvl="2">
              <a:spcBef>
                <a:spcPts val="0"/>
              </a:spcBef>
            </a:pPr>
            <a:r>
              <a:rPr lang="en"/>
              <a:t>Women were often better working with clients and asking questions</a:t>
            </a:r>
            <a:endParaRPr dirty="0"/>
          </a:p>
          <a:p>
            <a:pPr lvl="3">
              <a:spcBef>
                <a:spcPts val="0"/>
              </a:spcBef>
            </a:pPr>
            <a:r>
              <a:rPr lang="en"/>
              <a:t>But not allowed</a:t>
            </a:r>
            <a:endParaRPr dirty="0"/>
          </a:p>
          <a:p>
            <a:pPr lvl="3">
              <a:spcBef>
                <a:spcPts val="0"/>
              </a:spcBef>
            </a:pPr>
            <a:r>
              <a:rPr lang="en"/>
              <a:t>Could </a:t>
            </a:r>
            <a:r>
              <a:rPr lang="en" b="1"/>
              <a:t>not</a:t>
            </a:r>
            <a:r>
              <a:rPr lang="en"/>
              <a:t> become management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56751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44"/>
          <p:cNvSpPr txBox="1">
            <a:spLocks noGrp="1"/>
          </p:cNvSpPr>
          <p:nvPr>
            <p:ph type="title"/>
          </p:nvPr>
        </p:nvSpPr>
        <p:spPr>
          <a:xfrm>
            <a:off x="628075" y="751389"/>
            <a:ext cx="12561413" cy="1015467"/>
          </a:xfrm>
          <a:prstGeom prst="rect">
            <a:avLst/>
          </a:prstGeom>
        </p:spPr>
        <p:txBody>
          <a:bodyPr spcFirstLastPara="1" vert="horz" wrap="square" lIns="91422" tIns="91422" rIns="91422" bIns="91422" rtlCol="0" anchor="b" anchorCtr="0">
            <a:noAutofit/>
          </a:bodyPr>
          <a:lstStyle/>
          <a:p>
            <a:r>
              <a:rPr lang="en"/>
              <a:t>Solution to Software Design Issues</a:t>
            </a:r>
            <a:endParaRPr dirty="0"/>
          </a:p>
        </p:txBody>
      </p:sp>
      <p:sp>
        <p:nvSpPr>
          <p:cNvPr id="218" name="Google Shape;218;p44"/>
          <p:cNvSpPr txBox="1">
            <a:spLocks noGrp="1"/>
          </p:cNvSpPr>
          <p:nvPr>
            <p:ph type="body" idx="1"/>
          </p:nvPr>
        </p:nvSpPr>
        <p:spPr>
          <a:xfrm>
            <a:off x="628094" y="2103239"/>
            <a:ext cx="12561413" cy="5086853"/>
          </a:xfrm>
          <a:prstGeom prst="rect">
            <a:avLst/>
          </a:prstGeom>
        </p:spPr>
        <p:txBody>
          <a:bodyPr spcFirstLastPara="1" vert="horz" wrap="square" lIns="91422" tIns="91422" rIns="91422" bIns="91422" rtlCol="0" anchor="t" anchorCtr="0">
            <a:noAutofit/>
          </a:bodyPr>
          <a:lstStyle/>
          <a:p>
            <a:r>
              <a:rPr lang="en" dirty="0"/>
              <a:t>Software Engineering?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Methodology for developing Software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Small clearly defined requirements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Well documented code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Team programming</a:t>
            </a:r>
            <a:endParaRPr dirty="0"/>
          </a:p>
          <a:p>
            <a:pPr>
              <a:spcBef>
                <a:spcPts val="0"/>
              </a:spcBef>
            </a:pPr>
            <a:r>
              <a:rPr lang="en" dirty="0"/>
              <a:t>Term was mainly coined (arguments on this)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b="1" dirty="0" err="1"/>
              <a:t>Garmisch</a:t>
            </a:r>
            <a:r>
              <a:rPr lang="en" b="1" dirty="0"/>
              <a:t> conference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1968 - sponsored by NATO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No women were included</a:t>
            </a:r>
            <a:endParaRPr dirty="0"/>
          </a:p>
          <a:p>
            <a:pPr>
              <a:spcBef>
                <a:spcPts val="0"/>
              </a:spcBef>
            </a:pPr>
            <a:r>
              <a:rPr lang="en" dirty="0"/>
              <a:t>A simple change in the job description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Programming now includes the term ‘Engineering’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Now we have the </a:t>
            </a:r>
            <a:r>
              <a:rPr lang="en" u="sng" dirty="0"/>
              <a:t>start</a:t>
            </a:r>
            <a:r>
              <a:rPr lang="en" dirty="0"/>
              <a:t> of a gender definition associated to programmers</a:t>
            </a:r>
            <a:endParaRPr dirty="0"/>
          </a:p>
          <a:p>
            <a:pPr lvl="2">
              <a:spcBef>
                <a:spcPts val="0"/>
              </a:spcBef>
            </a:pPr>
            <a:r>
              <a:rPr lang="en" dirty="0"/>
              <a:t>1984+ Focused marketing of personal PC, society influence, bad management, and more kept happening</a:t>
            </a:r>
            <a:endParaRPr dirty="0"/>
          </a:p>
          <a:p>
            <a:pPr lvl="2">
              <a:spcBef>
                <a:spcPts val="0"/>
              </a:spcBef>
            </a:pPr>
            <a:r>
              <a:rPr lang="en" dirty="0"/>
              <a:t>Today, we have 24% women in the industry, 18% in academia (19% at CSU as Majors)! </a:t>
            </a:r>
            <a:endParaRPr dirty="0"/>
          </a:p>
          <a:p>
            <a:pPr lvl="2">
              <a:spcBef>
                <a:spcPts val="0"/>
              </a:spcBef>
            </a:pPr>
            <a:r>
              <a:rPr lang="en" b="1" u="sng" dirty="0"/>
              <a:t>We can do better!</a:t>
            </a:r>
            <a:endParaRPr b="1" u="sng" dirty="0"/>
          </a:p>
        </p:txBody>
      </p:sp>
    </p:spTree>
    <p:extLst>
      <p:ext uri="{BB962C8B-B14F-4D97-AF65-F5344CB8AC3E}">
        <p14:creationId xmlns:p14="http://schemas.microsoft.com/office/powerpoint/2010/main" val="20166065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1B81CD-4185-6947-BEE6-29B3C22AF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Computing Lifestyle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C3D115-9B91-0845-8F6C-0BE607D9F4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Computing jobs offer a unique lifestyle</a:t>
            </a:r>
          </a:p>
          <a:p>
            <a:pPr lvl="1"/>
            <a:r>
              <a:rPr lang="en-US" dirty="0"/>
              <a:t>What are some unique jobs you can think of?</a:t>
            </a:r>
          </a:p>
          <a:p>
            <a:pPr lvl="1"/>
            <a:r>
              <a:rPr lang="en-US" dirty="0"/>
              <a:t>What about lifestyle choices with those jobs (where you live, work, remote, </a:t>
            </a:r>
            <a:r>
              <a:rPr lang="en-US" dirty="0" err="1"/>
              <a:t>etc</a:t>
            </a:r>
            <a:r>
              <a:rPr lang="en-US" dirty="0"/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3795599326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0AA899-1FA8-C543-AA72-4EF1793A9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075" y="448059"/>
            <a:ext cx="12561453" cy="1015663"/>
          </a:xfrm>
        </p:spPr>
        <p:txBody>
          <a:bodyPr/>
          <a:lstStyle/>
          <a:p>
            <a:r>
              <a:rPr lang="en-US" dirty="0"/>
              <a:t>What are computers good at?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98DEE8-6B6F-674B-8F6C-24985C1B6B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075" y="1776683"/>
            <a:ext cx="12561453" cy="4437112"/>
          </a:xfrm>
        </p:spPr>
        <p:txBody>
          <a:bodyPr/>
          <a:lstStyle/>
          <a:p>
            <a:r>
              <a:rPr lang="en-US" dirty="0"/>
              <a:t>Computers are good at three things</a:t>
            </a:r>
          </a:p>
          <a:p>
            <a:pPr lvl="1"/>
            <a:r>
              <a:rPr lang="en-US" dirty="0"/>
              <a:t>Calculations</a:t>
            </a:r>
          </a:p>
          <a:p>
            <a:pPr lvl="1"/>
            <a:r>
              <a:rPr lang="en-US" dirty="0"/>
              <a:t>Formal logic</a:t>
            </a:r>
          </a:p>
          <a:p>
            <a:pPr lvl="1"/>
            <a:r>
              <a:rPr lang="en-US" dirty="0"/>
              <a:t>Repeating what you just asked it to do (iteration/loops) </a:t>
            </a:r>
          </a:p>
          <a:p>
            <a:r>
              <a:rPr lang="en-US" dirty="0"/>
              <a:t>Coincidently</a:t>
            </a:r>
          </a:p>
          <a:p>
            <a:pPr lvl="1"/>
            <a:r>
              <a:rPr lang="en-US" dirty="0"/>
              <a:t>Three areas humans tend to struggle with</a:t>
            </a:r>
          </a:p>
          <a:p>
            <a:r>
              <a:rPr lang="en-US" dirty="0"/>
              <a:t>If you understand </a:t>
            </a:r>
          </a:p>
          <a:p>
            <a:pPr lvl="1"/>
            <a:r>
              <a:rPr lang="en-US" dirty="0"/>
              <a:t>Calculations</a:t>
            </a:r>
          </a:p>
          <a:p>
            <a:pPr lvl="1"/>
            <a:r>
              <a:rPr lang="en-US" dirty="0"/>
              <a:t>Formal Logic</a:t>
            </a:r>
          </a:p>
          <a:p>
            <a:pPr lvl="1"/>
            <a:r>
              <a:rPr lang="en-US" dirty="0"/>
              <a:t>And Loops </a:t>
            </a:r>
          </a:p>
          <a:p>
            <a:pPr lvl="1"/>
            <a:r>
              <a:rPr lang="en-US" dirty="0"/>
              <a:t>You will be able to accomplish impressive programs</a:t>
            </a:r>
          </a:p>
        </p:txBody>
      </p:sp>
    </p:spTree>
    <p:extLst>
      <p:ext uri="{BB962C8B-B14F-4D97-AF65-F5344CB8AC3E}">
        <p14:creationId xmlns:p14="http://schemas.microsoft.com/office/powerpoint/2010/main" val="2852783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2">
      <a:dk1>
        <a:srgbClr val="000000"/>
      </a:dk1>
      <a:lt1>
        <a:srgbClr val="FFFFFF"/>
      </a:lt1>
      <a:dk2>
        <a:srgbClr val="1E4D2B"/>
      </a:dk2>
      <a:lt2>
        <a:srgbClr val="C8C371"/>
      </a:lt2>
      <a:accent1>
        <a:srgbClr val="D9782C"/>
      </a:accent1>
      <a:accent2>
        <a:srgbClr val="C9D845"/>
      </a:accent2>
      <a:accent3>
        <a:srgbClr val="CC5430"/>
      </a:accent3>
      <a:accent4>
        <a:srgbClr val="105456"/>
      </a:accent4>
      <a:accent5>
        <a:srgbClr val="12A3B6"/>
      </a:accent5>
      <a:accent6>
        <a:srgbClr val="ECC530"/>
      </a:accent6>
      <a:hlink>
        <a:srgbClr val="F3B000"/>
      </a:hlink>
      <a:folHlink>
        <a:srgbClr val="FFDC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  <a:effectLst/>
      </a:spPr>
      <a:bodyPr lIns="274320" tIns="182880" rIns="274320" bIns="182880" rtlCol="0" anchor="ctr"/>
      <a:lstStyle>
        <a:defPPr>
          <a:defRPr dirty="0" smtClean="0">
            <a:latin typeface="Proxima Nova" charset="0"/>
            <a:ea typeface="Proxima Nova" charset="0"/>
            <a:cs typeface="Proxima Nova" charset="0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SU-BrandedTemplate" id="{D21336EF-F334-3B4F-A1D4-F3514C27726B}" vid="{CC5F3D7E-502D-3244-B4FD-FBC9866393C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1411</TotalTime>
  <Words>995</Words>
  <Application>Microsoft Macintosh PowerPoint</Application>
  <PresentationFormat>Custom</PresentationFormat>
  <Paragraphs>122</Paragraphs>
  <Slides>13</Slides>
  <Notes>6</Notes>
  <HiddenSlides>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Calibri</vt:lpstr>
      <vt:lpstr>Consolas</vt:lpstr>
      <vt:lpstr>Franklin Gothic Book</vt:lpstr>
      <vt:lpstr>Proxima Nova</vt:lpstr>
      <vt:lpstr>Source Sans Pro</vt:lpstr>
      <vt:lpstr>Vitesse Light</vt:lpstr>
      <vt:lpstr>Office Theme</vt:lpstr>
      <vt:lpstr>PowerPoint Presentation</vt:lpstr>
      <vt:lpstr>Announcements </vt:lpstr>
      <vt:lpstr>Why Women Programmers?</vt:lpstr>
      <vt:lpstr>Highlighting Two Pioneers</vt:lpstr>
      <vt:lpstr>Computing Early Issues</vt:lpstr>
      <vt:lpstr>Enter Software Design</vt:lpstr>
      <vt:lpstr>Solution to Software Design Issues</vt:lpstr>
      <vt:lpstr>Computing Lifestyle</vt:lpstr>
      <vt:lpstr>What are computers good at?</vt:lpstr>
      <vt:lpstr>iClicker Checkin</vt:lpstr>
      <vt:lpstr>The While Loop</vt:lpstr>
      <vt:lpstr>OB1 Error</vt:lpstr>
      <vt:lpstr>Let’s Code!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Lionelle,Albert</dc:creator>
  <cp:lastModifiedBy>Lionelle,Albert</cp:lastModifiedBy>
  <cp:revision>9</cp:revision>
  <dcterms:created xsi:type="dcterms:W3CDTF">2021-07-08T21:54:45Z</dcterms:created>
  <dcterms:modified xsi:type="dcterms:W3CDTF">2021-09-15T02:58:46Z</dcterms:modified>
</cp:coreProperties>
</file>

<file path=docProps/thumbnail.jpeg>
</file>